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0.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1.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69" r:id="rId1"/>
    <p:sldMasterId id="2147483772" r:id="rId2"/>
    <p:sldMasterId id="2147483776" r:id="rId3"/>
    <p:sldMasterId id="2147483798" r:id="rId4"/>
  </p:sldMasterIdLst>
  <p:notesMasterIdLst>
    <p:notesMasterId r:id="rId40"/>
  </p:notesMasterIdLst>
  <p:sldIdLst>
    <p:sldId id="258" r:id="rId5"/>
    <p:sldId id="259" r:id="rId6"/>
    <p:sldId id="2076137268" r:id="rId7"/>
    <p:sldId id="2076137272" r:id="rId8"/>
    <p:sldId id="2076137271" r:id="rId9"/>
    <p:sldId id="2076137273" r:id="rId10"/>
    <p:sldId id="2076137296" r:id="rId11"/>
    <p:sldId id="2076137283" r:id="rId12"/>
    <p:sldId id="2076137284" r:id="rId13"/>
    <p:sldId id="2076137274" r:id="rId14"/>
    <p:sldId id="2076137275" r:id="rId15"/>
    <p:sldId id="2076137277" r:id="rId16"/>
    <p:sldId id="2076137278" r:id="rId17"/>
    <p:sldId id="2076137279" r:id="rId18"/>
    <p:sldId id="2076137281" r:id="rId19"/>
    <p:sldId id="2076137299" r:id="rId20"/>
    <p:sldId id="2076137300" r:id="rId21"/>
    <p:sldId id="2076137301" r:id="rId22"/>
    <p:sldId id="2076137303" r:id="rId23"/>
    <p:sldId id="2076137304" r:id="rId24"/>
    <p:sldId id="2076137305" r:id="rId25"/>
    <p:sldId id="2076137306" r:id="rId26"/>
    <p:sldId id="2076137282" r:id="rId27"/>
    <p:sldId id="2076137286" r:id="rId28"/>
    <p:sldId id="2076137288" r:id="rId29"/>
    <p:sldId id="2076137289" r:id="rId30"/>
    <p:sldId id="2076137290" r:id="rId31"/>
    <p:sldId id="2076137292" r:id="rId32"/>
    <p:sldId id="2076137294" r:id="rId33"/>
    <p:sldId id="2076137297" r:id="rId34"/>
    <p:sldId id="2076137295" r:id="rId35"/>
    <p:sldId id="2076137298" r:id="rId36"/>
    <p:sldId id="2076137291" r:id="rId37"/>
    <p:sldId id="2076137307" r:id="rId38"/>
    <p:sldId id="2076137269"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Semibold" panose="020B0702040204020203" pitchFamily="34" charset="0"/>
      <p:bold r:id="rId55"/>
      <p:boldItalic r:id="rId56"/>
    </p:embeddedFont>
    <p:embeddedFont>
      <p:font typeface="Segoe UI Semilight" panose="020B0402040204020203" pitchFamily="34" charset="0"/>
      <p:regular r:id="rId57"/>
      <p:italic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FC838B8-C82E-4D13-9C9E-5D010FBCA289}">
          <p14:sldIdLst>
            <p14:sldId id="258"/>
            <p14:sldId id="259"/>
          </p14:sldIdLst>
        </p14:section>
        <p14:section name="GAUG" id="{5F91F450-9FEA-4CCE-A9BD-F3BA9E3F267C}">
          <p14:sldIdLst>
            <p14:sldId id="2076137268"/>
            <p14:sldId id="2076137272"/>
            <p14:sldId id="2076137271"/>
            <p14:sldId id="2076137273"/>
            <p14:sldId id="2076137296"/>
            <p14:sldId id="2076137283"/>
            <p14:sldId id="2076137284"/>
          </p14:sldIdLst>
        </p14:section>
        <p14:section name="Package Managers" id="{823C0015-AAD7-43E1-B410-1CE292CF3B73}">
          <p14:sldIdLst>
            <p14:sldId id="2076137274"/>
            <p14:sldId id="2076137275"/>
            <p14:sldId id="2076137277"/>
            <p14:sldId id="2076137278"/>
            <p14:sldId id="2076137279"/>
          </p14:sldIdLst>
        </p14:section>
        <p14:section name="Chocolatey" id="{89E28E09-806D-49E3-AEBD-D4FCC3BAADE4}">
          <p14:sldIdLst>
            <p14:sldId id="2076137281"/>
            <p14:sldId id="2076137299"/>
            <p14:sldId id="2076137300"/>
            <p14:sldId id="2076137301"/>
            <p14:sldId id="2076137303"/>
            <p14:sldId id="2076137304"/>
            <p14:sldId id="2076137305"/>
            <p14:sldId id="2076137306"/>
          </p14:sldIdLst>
        </p14:section>
        <p14:section name="Winget" id="{9B4E466D-30BB-4009-BAB7-77F690648E08}">
          <p14:sldIdLst>
            <p14:sldId id="2076137282"/>
            <p14:sldId id="2076137286"/>
            <p14:sldId id="2076137288"/>
            <p14:sldId id="2076137289"/>
            <p14:sldId id="2076137290"/>
            <p14:sldId id="2076137292"/>
            <p14:sldId id="2076137294"/>
            <p14:sldId id="2076137297"/>
            <p14:sldId id="2076137295"/>
            <p14:sldId id="2076137298"/>
            <p14:sldId id="2076137291"/>
            <p14:sldId id="2076137307"/>
          </p14:sldIdLst>
        </p14:section>
        <p14:section name="Ending" id="{AED526FD-79F6-405B-89FC-F9C5B8ECCC31}">
          <p14:sldIdLst>
            <p14:sldId id="2076137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BA"/>
    <a:srgbClr val="E6FE00"/>
    <a:srgbClr val="AC7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4404" autoAdjust="0"/>
  </p:normalViewPr>
  <p:slideViewPr>
    <p:cSldViewPr snapToGrid="0">
      <p:cViewPr varScale="1">
        <p:scale>
          <a:sx n="136" d="100"/>
          <a:sy n="136" d="100"/>
        </p:scale>
        <p:origin x="111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104954-A1F0-4CBB-9AB7-B86682D20AE8}"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GB"/>
        </a:p>
      </dgm:t>
    </dgm:pt>
    <dgm:pt modelId="{44DD5615-EC5C-4CEA-9D78-03EDA6B0EED1}">
      <dgm:prSet phldrT="[Text]"/>
      <dgm:spPr/>
      <dgm:t>
        <a:bodyPr/>
        <a:lstStyle/>
        <a:p>
          <a:pPr algn="r"/>
          <a:r>
            <a:rPr lang="en-GB" dirty="0"/>
            <a:t>Feb 2017 – Idea formed</a:t>
          </a:r>
        </a:p>
      </dgm:t>
    </dgm:pt>
    <dgm:pt modelId="{A36D167F-44DE-4EB2-AF78-7E5A9A421680}" type="parTrans" cxnId="{7D327279-F868-4A67-9D6B-95082A65D2D5}">
      <dgm:prSet/>
      <dgm:spPr/>
      <dgm:t>
        <a:bodyPr/>
        <a:lstStyle/>
        <a:p>
          <a:pPr algn="r"/>
          <a:endParaRPr lang="en-GB"/>
        </a:p>
      </dgm:t>
    </dgm:pt>
    <dgm:pt modelId="{65DDD4C9-A5EC-4157-B825-00FA3FFDDF8E}" type="sibTrans" cxnId="{7D327279-F868-4A67-9D6B-95082A65D2D5}">
      <dgm:prSet/>
      <dgm:spPr/>
      <dgm:t>
        <a:bodyPr/>
        <a:lstStyle/>
        <a:p>
          <a:pPr algn="r"/>
          <a:endParaRPr lang="en-GB"/>
        </a:p>
      </dgm:t>
    </dgm:pt>
    <dgm:pt modelId="{E0597C76-C108-49A0-85DD-11779806F5A7}">
      <dgm:prSet phldrT="[Text]"/>
      <dgm:spPr/>
      <dgm:t>
        <a:bodyPr/>
        <a:lstStyle/>
        <a:p>
          <a:pPr algn="r"/>
          <a:r>
            <a:rPr lang="en-GB" dirty="0"/>
            <a:t>May 2017 – First meetup</a:t>
          </a:r>
        </a:p>
      </dgm:t>
    </dgm:pt>
    <dgm:pt modelId="{CB87BE72-5B25-4BA2-91A1-4733625907C4}" type="parTrans" cxnId="{0C68756F-BD2C-4E2B-928D-6B6E79384009}">
      <dgm:prSet/>
      <dgm:spPr/>
      <dgm:t>
        <a:bodyPr/>
        <a:lstStyle/>
        <a:p>
          <a:pPr algn="r"/>
          <a:endParaRPr lang="en-GB"/>
        </a:p>
      </dgm:t>
    </dgm:pt>
    <dgm:pt modelId="{4E1B301B-F5C3-4CF5-82BC-0CADA33FE022}" type="sibTrans" cxnId="{0C68756F-BD2C-4E2B-928D-6B6E79384009}">
      <dgm:prSet/>
      <dgm:spPr/>
      <dgm:t>
        <a:bodyPr/>
        <a:lstStyle/>
        <a:p>
          <a:pPr algn="r"/>
          <a:endParaRPr lang="en-GB"/>
        </a:p>
      </dgm:t>
    </dgm:pt>
    <dgm:pt modelId="{F982A053-B4B3-4069-94CF-7E6CC3F682C4}">
      <dgm:prSet phldrT="[Text]"/>
      <dgm:spPr/>
      <dgm:t>
        <a:bodyPr/>
        <a:lstStyle/>
        <a:p>
          <a:pPr algn="ctr"/>
          <a:r>
            <a:rPr lang="en-GB" dirty="0"/>
            <a:t>April 2018- Part of the Global Bootcamp event</a:t>
          </a:r>
        </a:p>
      </dgm:t>
    </dgm:pt>
    <dgm:pt modelId="{9AEA9276-1E90-4F53-8235-9287543778E9}" type="parTrans" cxnId="{AE9CDB52-CD67-487A-BC0C-782386086773}">
      <dgm:prSet/>
      <dgm:spPr/>
      <dgm:t>
        <a:bodyPr/>
        <a:lstStyle/>
        <a:p>
          <a:pPr algn="r"/>
          <a:endParaRPr lang="en-GB"/>
        </a:p>
      </dgm:t>
    </dgm:pt>
    <dgm:pt modelId="{57E9F160-5F63-42EC-87BC-21B596245AE0}" type="sibTrans" cxnId="{AE9CDB52-CD67-487A-BC0C-782386086773}">
      <dgm:prSet/>
      <dgm:spPr/>
      <dgm:t>
        <a:bodyPr/>
        <a:lstStyle/>
        <a:p>
          <a:pPr algn="r"/>
          <a:endParaRPr lang="en-GB"/>
        </a:p>
      </dgm:t>
    </dgm:pt>
    <dgm:pt modelId="{175D5FC8-83F9-4DDB-A14A-F612FF4FBE49}">
      <dgm:prSet phldrT="[Text]"/>
      <dgm:spPr/>
      <dgm:t>
        <a:bodyPr/>
        <a:lstStyle/>
        <a:p>
          <a:pPr algn="r"/>
          <a:r>
            <a:rPr lang="en-GB" dirty="0"/>
            <a:t>Aug 2020 – hit 20 meetups</a:t>
          </a:r>
        </a:p>
      </dgm:t>
    </dgm:pt>
    <dgm:pt modelId="{A871DDA5-698A-45E0-8F76-4C1DE9F2AF9D}" type="parTrans" cxnId="{DA38C973-5B36-4958-9CBF-9E80965FF52E}">
      <dgm:prSet/>
      <dgm:spPr/>
      <dgm:t>
        <a:bodyPr/>
        <a:lstStyle/>
        <a:p>
          <a:pPr algn="r"/>
          <a:endParaRPr lang="en-GB"/>
        </a:p>
      </dgm:t>
    </dgm:pt>
    <dgm:pt modelId="{1279D79D-4208-443F-ADC3-62649394F52E}" type="sibTrans" cxnId="{DA38C973-5B36-4958-9CBF-9E80965FF52E}">
      <dgm:prSet/>
      <dgm:spPr/>
      <dgm:t>
        <a:bodyPr/>
        <a:lstStyle/>
        <a:p>
          <a:pPr algn="r"/>
          <a:endParaRPr lang="en-GB"/>
        </a:p>
      </dgm:t>
    </dgm:pt>
    <dgm:pt modelId="{EC690425-7645-438E-9FD3-5FE617EE9AB7}" type="pres">
      <dgm:prSet presAssocID="{6C104954-A1F0-4CBB-9AB7-B86682D20AE8}" presName="Name0" presStyleCnt="0">
        <dgm:presLayoutVars>
          <dgm:dir/>
          <dgm:resizeHandles val="exact"/>
        </dgm:presLayoutVars>
      </dgm:prSet>
      <dgm:spPr/>
    </dgm:pt>
    <dgm:pt modelId="{32FFE112-14FD-43EC-82A2-0BEDD2EECC5B}" type="pres">
      <dgm:prSet presAssocID="{6C104954-A1F0-4CBB-9AB7-B86682D20AE8}" presName="arrow" presStyleLbl="bgShp" presStyleIdx="0" presStyleCnt="1" custScaleY="27735"/>
      <dgm:spPr/>
    </dgm:pt>
    <dgm:pt modelId="{F9E85FD7-626D-4483-A917-FBC1345425B5}" type="pres">
      <dgm:prSet presAssocID="{6C104954-A1F0-4CBB-9AB7-B86682D20AE8}" presName="points" presStyleCnt="0"/>
      <dgm:spPr/>
    </dgm:pt>
    <dgm:pt modelId="{850E2433-EBC3-4338-8DE1-FC91D405B8A8}" type="pres">
      <dgm:prSet presAssocID="{44DD5615-EC5C-4CEA-9D78-03EDA6B0EED1}" presName="compositeA" presStyleCnt="0"/>
      <dgm:spPr/>
    </dgm:pt>
    <dgm:pt modelId="{22840C91-B45F-44BA-8189-103D64895764}" type="pres">
      <dgm:prSet presAssocID="{44DD5615-EC5C-4CEA-9D78-03EDA6B0EED1}" presName="textA" presStyleLbl="revTx" presStyleIdx="0" presStyleCnt="4">
        <dgm:presLayoutVars>
          <dgm:bulletEnabled val="1"/>
        </dgm:presLayoutVars>
      </dgm:prSet>
      <dgm:spPr/>
    </dgm:pt>
    <dgm:pt modelId="{96BB725E-8D99-408B-B213-C02637AE345D}" type="pres">
      <dgm:prSet presAssocID="{44DD5615-EC5C-4CEA-9D78-03EDA6B0EED1}" presName="circleA" presStyleLbl="node1" presStyleIdx="0" presStyleCnt="4"/>
      <dgm:spPr/>
    </dgm:pt>
    <dgm:pt modelId="{972D6B59-02B3-4A4B-9619-51354F5EAA7C}" type="pres">
      <dgm:prSet presAssocID="{44DD5615-EC5C-4CEA-9D78-03EDA6B0EED1}" presName="spaceA" presStyleCnt="0"/>
      <dgm:spPr/>
    </dgm:pt>
    <dgm:pt modelId="{C048D5FF-A442-45E3-8B6C-5874755A21FF}" type="pres">
      <dgm:prSet presAssocID="{65DDD4C9-A5EC-4157-B825-00FA3FFDDF8E}" presName="space" presStyleCnt="0"/>
      <dgm:spPr/>
    </dgm:pt>
    <dgm:pt modelId="{D617111C-7844-47A3-95DF-8E6DD58FAA4C}" type="pres">
      <dgm:prSet presAssocID="{E0597C76-C108-49A0-85DD-11779806F5A7}" presName="compositeB" presStyleCnt="0"/>
      <dgm:spPr/>
    </dgm:pt>
    <dgm:pt modelId="{A19CBC4B-A7C3-462B-A738-58355C105910}" type="pres">
      <dgm:prSet presAssocID="{E0597C76-C108-49A0-85DD-11779806F5A7}" presName="textB" presStyleLbl="revTx" presStyleIdx="1" presStyleCnt="4">
        <dgm:presLayoutVars>
          <dgm:bulletEnabled val="1"/>
        </dgm:presLayoutVars>
      </dgm:prSet>
      <dgm:spPr/>
    </dgm:pt>
    <dgm:pt modelId="{4DF1DB25-AA0F-472E-AC7F-8C3B6CDDA3F3}" type="pres">
      <dgm:prSet presAssocID="{E0597C76-C108-49A0-85DD-11779806F5A7}" presName="circleB" presStyleLbl="node1" presStyleIdx="1" presStyleCnt="4"/>
      <dgm:spPr>
        <a:solidFill>
          <a:schemeClr val="accent3">
            <a:lumMod val="60000"/>
            <a:lumOff val="40000"/>
          </a:schemeClr>
        </a:solidFill>
      </dgm:spPr>
    </dgm:pt>
    <dgm:pt modelId="{88FF17D7-D691-4A9B-A628-672BD0A381EB}" type="pres">
      <dgm:prSet presAssocID="{E0597C76-C108-49A0-85DD-11779806F5A7}" presName="spaceB" presStyleCnt="0"/>
      <dgm:spPr/>
    </dgm:pt>
    <dgm:pt modelId="{0EC0FE85-B810-4A2D-8DA2-0C332A5C6AD1}" type="pres">
      <dgm:prSet presAssocID="{4E1B301B-F5C3-4CF5-82BC-0CADA33FE022}" presName="space" presStyleCnt="0"/>
      <dgm:spPr/>
    </dgm:pt>
    <dgm:pt modelId="{4C15F0F9-B23A-4541-B22D-8EA86351A9D4}" type="pres">
      <dgm:prSet presAssocID="{F982A053-B4B3-4069-94CF-7E6CC3F682C4}" presName="compositeA" presStyleCnt="0"/>
      <dgm:spPr/>
    </dgm:pt>
    <dgm:pt modelId="{4F031A8B-D05E-437E-B24D-BF49A4F6E1CD}" type="pres">
      <dgm:prSet presAssocID="{F982A053-B4B3-4069-94CF-7E6CC3F682C4}" presName="textA" presStyleLbl="revTx" presStyleIdx="2" presStyleCnt="4">
        <dgm:presLayoutVars>
          <dgm:bulletEnabled val="1"/>
        </dgm:presLayoutVars>
      </dgm:prSet>
      <dgm:spPr/>
    </dgm:pt>
    <dgm:pt modelId="{892B0D8A-C1C7-4A02-B338-8567197D63F9}" type="pres">
      <dgm:prSet presAssocID="{F982A053-B4B3-4069-94CF-7E6CC3F682C4}" presName="circleA" presStyleLbl="node1" presStyleIdx="2" presStyleCnt="4"/>
      <dgm:spPr>
        <a:solidFill>
          <a:srgbClr val="AC75D5"/>
        </a:solidFill>
      </dgm:spPr>
    </dgm:pt>
    <dgm:pt modelId="{A373D9FB-9E80-4420-87B9-739B0025ACD8}" type="pres">
      <dgm:prSet presAssocID="{F982A053-B4B3-4069-94CF-7E6CC3F682C4}" presName="spaceA" presStyleCnt="0"/>
      <dgm:spPr/>
    </dgm:pt>
    <dgm:pt modelId="{978559F5-3631-456C-9E05-3B3F645F6C1B}" type="pres">
      <dgm:prSet presAssocID="{57E9F160-5F63-42EC-87BC-21B596245AE0}" presName="space" presStyleCnt="0"/>
      <dgm:spPr/>
    </dgm:pt>
    <dgm:pt modelId="{A436D42C-5726-4896-BAE6-FAF1EA771D35}" type="pres">
      <dgm:prSet presAssocID="{175D5FC8-83F9-4DDB-A14A-F612FF4FBE49}" presName="compositeB" presStyleCnt="0"/>
      <dgm:spPr/>
    </dgm:pt>
    <dgm:pt modelId="{E2B1C58F-24DF-461D-92BB-7EEEF5451773}" type="pres">
      <dgm:prSet presAssocID="{175D5FC8-83F9-4DDB-A14A-F612FF4FBE49}" presName="textB" presStyleLbl="revTx" presStyleIdx="3" presStyleCnt="4">
        <dgm:presLayoutVars>
          <dgm:bulletEnabled val="1"/>
        </dgm:presLayoutVars>
      </dgm:prSet>
      <dgm:spPr/>
    </dgm:pt>
    <dgm:pt modelId="{4964BCF5-BA9C-4CCF-9890-AC1BB9BAF4D0}" type="pres">
      <dgm:prSet presAssocID="{175D5FC8-83F9-4DDB-A14A-F612FF4FBE49}" presName="circleB" presStyleLbl="node1" presStyleIdx="3" presStyleCnt="4"/>
      <dgm:spPr>
        <a:solidFill>
          <a:schemeClr val="accent4">
            <a:lumMod val="60000"/>
            <a:lumOff val="40000"/>
          </a:schemeClr>
        </a:solidFill>
      </dgm:spPr>
    </dgm:pt>
    <dgm:pt modelId="{7390607E-0A4A-448A-8D72-7A7734F75222}" type="pres">
      <dgm:prSet presAssocID="{175D5FC8-83F9-4DDB-A14A-F612FF4FBE49}" presName="spaceB" presStyleCnt="0"/>
      <dgm:spPr/>
    </dgm:pt>
  </dgm:ptLst>
  <dgm:cxnLst>
    <dgm:cxn modelId="{82972005-62B9-4B16-A9C2-BD2578CC67D9}" type="presOf" srcId="{175D5FC8-83F9-4DDB-A14A-F612FF4FBE49}" destId="{E2B1C58F-24DF-461D-92BB-7EEEF5451773}" srcOrd="0" destOrd="0" presId="urn:microsoft.com/office/officeart/2005/8/layout/hProcess11"/>
    <dgm:cxn modelId="{A8650F60-67AB-4A87-894E-5C1A4C90F19C}" type="presOf" srcId="{44DD5615-EC5C-4CEA-9D78-03EDA6B0EED1}" destId="{22840C91-B45F-44BA-8189-103D64895764}" srcOrd="0" destOrd="0" presId="urn:microsoft.com/office/officeart/2005/8/layout/hProcess11"/>
    <dgm:cxn modelId="{0C68756F-BD2C-4E2B-928D-6B6E79384009}" srcId="{6C104954-A1F0-4CBB-9AB7-B86682D20AE8}" destId="{E0597C76-C108-49A0-85DD-11779806F5A7}" srcOrd="1" destOrd="0" parTransId="{CB87BE72-5B25-4BA2-91A1-4733625907C4}" sibTransId="{4E1B301B-F5C3-4CF5-82BC-0CADA33FE022}"/>
    <dgm:cxn modelId="{AE9CDB52-CD67-487A-BC0C-782386086773}" srcId="{6C104954-A1F0-4CBB-9AB7-B86682D20AE8}" destId="{F982A053-B4B3-4069-94CF-7E6CC3F682C4}" srcOrd="2" destOrd="0" parTransId="{9AEA9276-1E90-4F53-8235-9287543778E9}" sibTransId="{57E9F160-5F63-42EC-87BC-21B596245AE0}"/>
    <dgm:cxn modelId="{DA38C973-5B36-4958-9CBF-9E80965FF52E}" srcId="{6C104954-A1F0-4CBB-9AB7-B86682D20AE8}" destId="{175D5FC8-83F9-4DDB-A14A-F612FF4FBE49}" srcOrd="3" destOrd="0" parTransId="{A871DDA5-698A-45E0-8F76-4C1DE9F2AF9D}" sibTransId="{1279D79D-4208-443F-ADC3-62649394F52E}"/>
    <dgm:cxn modelId="{7D327279-F868-4A67-9D6B-95082A65D2D5}" srcId="{6C104954-A1F0-4CBB-9AB7-B86682D20AE8}" destId="{44DD5615-EC5C-4CEA-9D78-03EDA6B0EED1}" srcOrd="0" destOrd="0" parTransId="{A36D167F-44DE-4EB2-AF78-7E5A9A421680}" sibTransId="{65DDD4C9-A5EC-4157-B825-00FA3FFDDF8E}"/>
    <dgm:cxn modelId="{19290893-A0F1-4D7E-BC35-AC40A31FE3F9}" type="presOf" srcId="{E0597C76-C108-49A0-85DD-11779806F5A7}" destId="{A19CBC4B-A7C3-462B-A738-58355C105910}" srcOrd="0" destOrd="0" presId="urn:microsoft.com/office/officeart/2005/8/layout/hProcess11"/>
    <dgm:cxn modelId="{CAC1E599-40A4-43C1-AA5E-0F172F0A9D24}" type="presOf" srcId="{F982A053-B4B3-4069-94CF-7E6CC3F682C4}" destId="{4F031A8B-D05E-437E-B24D-BF49A4F6E1CD}" srcOrd="0" destOrd="0" presId="urn:microsoft.com/office/officeart/2005/8/layout/hProcess11"/>
    <dgm:cxn modelId="{462279D1-68C9-4815-8BDA-5CC48C651ECD}" type="presOf" srcId="{6C104954-A1F0-4CBB-9AB7-B86682D20AE8}" destId="{EC690425-7645-438E-9FD3-5FE617EE9AB7}" srcOrd="0" destOrd="0" presId="urn:microsoft.com/office/officeart/2005/8/layout/hProcess11"/>
    <dgm:cxn modelId="{46611ED9-F527-43D2-8F61-8FE2E741C978}" type="presParOf" srcId="{EC690425-7645-438E-9FD3-5FE617EE9AB7}" destId="{32FFE112-14FD-43EC-82A2-0BEDD2EECC5B}" srcOrd="0" destOrd="0" presId="urn:microsoft.com/office/officeart/2005/8/layout/hProcess11"/>
    <dgm:cxn modelId="{AD86C6E7-30DE-430D-863C-82E46E2E3993}" type="presParOf" srcId="{EC690425-7645-438E-9FD3-5FE617EE9AB7}" destId="{F9E85FD7-626D-4483-A917-FBC1345425B5}" srcOrd="1" destOrd="0" presId="urn:microsoft.com/office/officeart/2005/8/layout/hProcess11"/>
    <dgm:cxn modelId="{9D967978-D68F-40CC-9182-109636D6550C}" type="presParOf" srcId="{F9E85FD7-626D-4483-A917-FBC1345425B5}" destId="{850E2433-EBC3-4338-8DE1-FC91D405B8A8}" srcOrd="0" destOrd="0" presId="urn:microsoft.com/office/officeart/2005/8/layout/hProcess11"/>
    <dgm:cxn modelId="{63154349-4337-4BEA-ACA4-90CBBA448FDD}" type="presParOf" srcId="{850E2433-EBC3-4338-8DE1-FC91D405B8A8}" destId="{22840C91-B45F-44BA-8189-103D64895764}" srcOrd="0" destOrd="0" presId="urn:microsoft.com/office/officeart/2005/8/layout/hProcess11"/>
    <dgm:cxn modelId="{CB380371-8EFC-4512-A1D1-17ABA787DD67}" type="presParOf" srcId="{850E2433-EBC3-4338-8DE1-FC91D405B8A8}" destId="{96BB725E-8D99-408B-B213-C02637AE345D}" srcOrd="1" destOrd="0" presId="urn:microsoft.com/office/officeart/2005/8/layout/hProcess11"/>
    <dgm:cxn modelId="{89D59927-B742-4A74-91D9-BBAAA8DDC809}" type="presParOf" srcId="{850E2433-EBC3-4338-8DE1-FC91D405B8A8}" destId="{972D6B59-02B3-4A4B-9619-51354F5EAA7C}" srcOrd="2" destOrd="0" presId="urn:microsoft.com/office/officeart/2005/8/layout/hProcess11"/>
    <dgm:cxn modelId="{A45C9DAA-E9E9-40EE-BC75-E996EF976E2A}" type="presParOf" srcId="{F9E85FD7-626D-4483-A917-FBC1345425B5}" destId="{C048D5FF-A442-45E3-8B6C-5874755A21FF}" srcOrd="1" destOrd="0" presId="urn:microsoft.com/office/officeart/2005/8/layout/hProcess11"/>
    <dgm:cxn modelId="{0DEBF17A-E3DF-4F3A-9EB3-F436559FC8D4}" type="presParOf" srcId="{F9E85FD7-626D-4483-A917-FBC1345425B5}" destId="{D617111C-7844-47A3-95DF-8E6DD58FAA4C}" srcOrd="2" destOrd="0" presId="urn:microsoft.com/office/officeart/2005/8/layout/hProcess11"/>
    <dgm:cxn modelId="{FACEFC4A-7B8E-4A9F-A136-02916C8E9AFD}" type="presParOf" srcId="{D617111C-7844-47A3-95DF-8E6DD58FAA4C}" destId="{A19CBC4B-A7C3-462B-A738-58355C105910}" srcOrd="0" destOrd="0" presId="urn:microsoft.com/office/officeart/2005/8/layout/hProcess11"/>
    <dgm:cxn modelId="{92D2A692-6290-4DAF-8450-0E878544779C}" type="presParOf" srcId="{D617111C-7844-47A3-95DF-8E6DD58FAA4C}" destId="{4DF1DB25-AA0F-472E-AC7F-8C3B6CDDA3F3}" srcOrd="1" destOrd="0" presId="urn:microsoft.com/office/officeart/2005/8/layout/hProcess11"/>
    <dgm:cxn modelId="{0C2884CC-429F-4948-9290-3C06DDCD7752}" type="presParOf" srcId="{D617111C-7844-47A3-95DF-8E6DD58FAA4C}" destId="{88FF17D7-D691-4A9B-A628-672BD0A381EB}" srcOrd="2" destOrd="0" presId="urn:microsoft.com/office/officeart/2005/8/layout/hProcess11"/>
    <dgm:cxn modelId="{FDC527D5-786D-4C6E-B807-FFEF1DAF1ABB}" type="presParOf" srcId="{F9E85FD7-626D-4483-A917-FBC1345425B5}" destId="{0EC0FE85-B810-4A2D-8DA2-0C332A5C6AD1}" srcOrd="3" destOrd="0" presId="urn:microsoft.com/office/officeart/2005/8/layout/hProcess11"/>
    <dgm:cxn modelId="{8AD80CC6-5EC6-4A8A-A215-506A62FAEC95}" type="presParOf" srcId="{F9E85FD7-626D-4483-A917-FBC1345425B5}" destId="{4C15F0F9-B23A-4541-B22D-8EA86351A9D4}" srcOrd="4" destOrd="0" presId="urn:microsoft.com/office/officeart/2005/8/layout/hProcess11"/>
    <dgm:cxn modelId="{4BC3FA8A-C89E-41A5-8655-D3380043A978}" type="presParOf" srcId="{4C15F0F9-B23A-4541-B22D-8EA86351A9D4}" destId="{4F031A8B-D05E-437E-B24D-BF49A4F6E1CD}" srcOrd="0" destOrd="0" presId="urn:microsoft.com/office/officeart/2005/8/layout/hProcess11"/>
    <dgm:cxn modelId="{0B3E9961-0175-45F4-A57F-3C06F1633122}" type="presParOf" srcId="{4C15F0F9-B23A-4541-B22D-8EA86351A9D4}" destId="{892B0D8A-C1C7-4A02-B338-8567197D63F9}" srcOrd="1" destOrd="0" presId="urn:microsoft.com/office/officeart/2005/8/layout/hProcess11"/>
    <dgm:cxn modelId="{2E5ADC6F-22B4-4692-B963-E12482E1576D}" type="presParOf" srcId="{4C15F0F9-B23A-4541-B22D-8EA86351A9D4}" destId="{A373D9FB-9E80-4420-87B9-739B0025ACD8}" srcOrd="2" destOrd="0" presId="urn:microsoft.com/office/officeart/2005/8/layout/hProcess11"/>
    <dgm:cxn modelId="{1AAF7ABD-E0EC-4423-9ECA-48820ED74F71}" type="presParOf" srcId="{F9E85FD7-626D-4483-A917-FBC1345425B5}" destId="{978559F5-3631-456C-9E05-3B3F645F6C1B}" srcOrd="5" destOrd="0" presId="urn:microsoft.com/office/officeart/2005/8/layout/hProcess11"/>
    <dgm:cxn modelId="{CF31AE70-494F-4B97-BA18-96A1377697E6}" type="presParOf" srcId="{F9E85FD7-626D-4483-A917-FBC1345425B5}" destId="{A436D42C-5726-4896-BAE6-FAF1EA771D35}" srcOrd="6" destOrd="0" presId="urn:microsoft.com/office/officeart/2005/8/layout/hProcess11"/>
    <dgm:cxn modelId="{90E39628-529E-4CE3-B8EC-BD4354F4B46F}" type="presParOf" srcId="{A436D42C-5726-4896-BAE6-FAF1EA771D35}" destId="{E2B1C58F-24DF-461D-92BB-7EEEF5451773}" srcOrd="0" destOrd="0" presId="urn:microsoft.com/office/officeart/2005/8/layout/hProcess11"/>
    <dgm:cxn modelId="{1F296661-7557-499E-8E91-E17DC53FF0B1}" type="presParOf" srcId="{A436D42C-5726-4896-BAE6-FAF1EA771D35}" destId="{4964BCF5-BA9C-4CCF-9890-AC1BB9BAF4D0}" srcOrd="1" destOrd="0" presId="urn:microsoft.com/office/officeart/2005/8/layout/hProcess11"/>
    <dgm:cxn modelId="{650FDD3C-479F-485A-8CCF-0B7106592573}" type="presParOf" srcId="{A436D42C-5726-4896-BAE6-FAF1EA771D35}" destId="{7390607E-0A4A-448A-8D72-7A7734F75222}"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FE112-14FD-43EC-82A2-0BEDD2EECC5B}">
      <dsp:nvSpPr>
        <dsp:cNvPr id="0" name=""/>
        <dsp:cNvSpPr/>
      </dsp:nvSpPr>
      <dsp:spPr>
        <a:xfrm>
          <a:off x="0" y="2408760"/>
          <a:ext cx="11515576" cy="60114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840C91-B45F-44BA-8189-103D64895764}">
      <dsp:nvSpPr>
        <dsp:cNvPr id="0" name=""/>
        <dsp:cNvSpPr/>
      </dsp:nvSpPr>
      <dsp:spPr>
        <a:xfrm>
          <a:off x="5187" y="0"/>
          <a:ext cx="249485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b" anchorCtr="0">
          <a:noAutofit/>
        </a:bodyPr>
        <a:lstStyle/>
        <a:p>
          <a:pPr marL="0" lvl="0" indent="0" algn="r" defTabSz="1155700">
            <a:lnSpc>
              <a:spcPct val="90000"/>
            </a:lnSpc>
            <a:spcBef>
              <a:spcPct val="0"/>
            </a:spcBef>
            <a:spcAft>
              <a:spcPct val="35000"/>
            </a:spcAft>
            <a:buNone/>
          </a:pPr>
          <a:r>
            <a:rPr lang="en-GB" sz="2600" kern="1200" dirty="0"/>
            <a:t>Feb 2017 – Idea formed</a:t>
          </a:r>
        </a:p>
      </dsp:txBody>
      <dsp:txXfrm>
        <a:off x="5187" y="0"/>
        <a:ext cx="2494854" cy="2167466"/>
      </dsp:txXfrm>
    </dsp:sp>
    <dsp:sp modelId="{96BB725E-8D99-408B-B213-C02637AE345D}">
      <dsp:nvSpPr>
        <dsp:cNvPr id="0" name=""/>
        <dsp:cNvSpPr/>
      </dsp:nvSpPr>
      <dsp:spPr>
        <a:xfrm>
          <a:off x="981680" y="2438400"/>
          <a:ext cx="541866" cy="541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9CBC4B-A7C3-462B-A738-58355C105910}">
      <dsp:nvSpPr>
        <dsp:cNvPr id="0" name=""/>
        <dsp:cNvSpPr/>
      </dsp:nvSpPr>
      <dsp:spPr>
        <a:xfrm>
          <a:off x="2624783" y="3251200"/>
          <a:ext cx="249485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t" anchorCtr="0">
          <a:noAutofit/>
        </a:bodyPr>
        <a:lstStyle/>
        <a:p>
          <a:pPr marL="0" lvl="0" indent="0" algn="r" defTabSz="1155700">
            <a:lnSpc>
              <a:spcPct val="90000"/>
            </a:lnSpc>
            <a:spcBef>
              <a:spcPct val="0"/>
            </a:spcBef>
            <a:spcAft>
              <a:spcPct val="35000"/>
            </a:spcAft>
            <a:buNone/>
          </a:pPr>
          <a:r>
            <a:rPr lang="en-GB" sz="2600" kern="1200" dirty="0"/>
            <a:t>May 2017 – First meetup</a:t>
          </a:r>
        </a:p>
      </dsp:txBody>
      <dsp:txXfrm>
        <a:off x="2624783" y="3251200"/>
        <a:ext cx="2494854" cy="2167466"/>
      </dsp:txXfrm>
    </dsp:sp>
    <dsp:sp modelId="{4DF1DB25-AA0F-472E-AC7F-8C3B6CDDA3F3}">
      <dsp:nvSpPr>
        <dsp:cNvPr id="0" name=""/>
        <dsp:cNvSpPr/>
      </dsp:nvSpPr>
      <dsp:spPr>
        <a:xfrm>
          <a:off x="3601277" y="2438400"/>
          <a:ext cx="541866" cy="541866"/>
        </a:xfrm>
        <a:prstGeom prst="ellipse">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031A8B-D05E-437E-B24D-BF49A4F6E1CD}">
      <dsp:nvSpPr>
        <dsp:cNvPr id="0" name=""/>
        <dsp:cNvSpPr/>
      </dsp:nvSpPr>
      <dsp:spPr>
        <a:xfrm>
          <a:off x="5244380" y="0"/>
          <a:ext cx="249485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b" anchorCtr="0">
          <a:noAutofit/>
        </a:bodyPr>
        <a:lstStyle/>
        <a:p>
          <a:pPr marL="0" lvl="0" indent="0" algn="ctr" defTabSz="1155700">
            <a:lnSpc>
              <a:spcPct val="90000"/>
            </a:lnSpc>
            <a:spcBef>
              <a:spcPct val="0"/>
            </a:spcBef>
            <a:spcAft>
              <a:spcPct val="35000"/>
            </a:spcAft>
            <a:buNone/>
          </a:pPr>
          <a:r>
            <a:rPr lang="en-GB" sz="2600" kern="1200" dirty="0"/>
            <a:t>April 2018- Part of the Global Bootcamp event</a:t>
          </a:r>
        </a:p>
      </dsp:txBody>
      <dsp:txXfrm>
        <a:off x="5244380" y="0"/>
        <a:ext cx="2494854" cy="2167466"/>
      </dsp:txXfrm>
    </dsp:sp>
    <dsp:sp modelId="{892B0D8A-C1C7-4A02-B338-8567197D63F9}">
      <dsp:nvSpPr>
        <dsp:cNvPr id="0" name=""/>
        <dsp:cNvSpPr/>
      </dsp:nvSpPr>
      <dsp:spPr>
        <a:xfrm>
          <a:off x="6220874" y="2438400"/>
          <a:ext cx="541866" cy="541866"/>
        </a:xfrm>
        <a:prstGeom prst="ellipse">
          <a:avLst/>
        </a:prstGeom>
        <a:solidFill>
          <a:srgbClr val="AC75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B1C58F-24DF-461D-92BB-7EEEF5451773}">
      <dsp:nvSpPr>
        <dsp:cNvPr id="0" name=""/>
        <dsp:cNvSpPr/>
      </dsp:nvSpPr>
      <dsp:spPr>
        <a:xfrm>
          <a:off x="7863977" y="3251200"/>
          <a:ext cx="249485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t" anchorCtr="0">
          <a:noAutofit/>
        </a:bodyPr>
        <a:lstStyle/>
        <a:p>
          <a:pPr marL="0" lvl="0" indent="0" algn="r" defTabSz="1155700">
            <a:lnSpc>
              <a:spcPct val="90000"/>
            </a:lnSpc>
            <a:spcBef>
              <a:spcPct val="0"/>
            </a:spcBef>
            <a:spcAft>
              <a:spcPct val="35000"/>
            </a:spcAft>
            <a:buNone/>
          </a:pPr>
          <a:r>
            <a:rPr lang="en-GB" sz="2600" kern="1200" dirty="0"/>
            <a:t>Aug 2020 – hit 20 meetups</a:t>
          </a:r>
        </a:p>
      </dsp:txBody>
      <dsp:txXfrm>
        <a:off x="7863977" y="3251200"/>
        <a:ext cx="2494854" cy="2167466"/>
      </dsp:txXfrm>
    </dsp:sp>
    <dsp:sp modelId="{4964BCF5-BA9C-4CCF-9890-AC1BB9BAF4D0}">
      <dsp:nvSpPr>
        <dsp:cNvPr id="0" name=""/>
        <dsp:cNvSpPr/>
      </dsp:nvSpPr>
      <dsp:spPr>
        <a:xfrm>
          <a:off x="8840470" y="2438400"/>
          <a:ext cx="541866" cy="541866"/>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B8487-DD02-4D9E-8B73-48E098B58B49}" type="datetimeFigureOut">
              <a:rPr lang="en-GB" smtClean="0"/>
              <a:t>16/02/2022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42E0F2-F981-40DD-ABD9-D91FF733F1DF}" type="slidenum">
              <a:rPr lang="en-GB" smtClean="0"/>
              <a:t>‹#›</a:t>
            </a:fld>
            <a:endParaRPr lang="en-GB"/>
          </a:p>
        </p:txBody>
      </p:sp>
    </p:spTree>
    <p:extLst>
      <p:ext uri="{BB962C8B-B14F-4D97-AF65-F5344CB8AC3E}">
        <p14:creationId xmlns:p14="http://schemas.microsoft.com/office/powerpoint/2010/main" val="1642157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600"/>
              </a:spcBef>
              <a:spcAft>
                <a:spcPts val="6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236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12</a:t>
            </a:fld>
            <a:endParaRPr lang="en-GB"/>
          </a:p>
        </p:txBody>
      </p:sp>
    </p:spTree>
    <p:extLst>
      <p:ext uri="{BB962C8B-B14F-4D97-AF65-F5344CB8AC3E}">
        <p14:creationId xmlns:p14="http://schemas.microsoft.com/office/powerpoint/2010/main" val="1901198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13</a:t>
            </a:fld>
            <a:endParaRPr lang="en-GB"/>
          </a:p>
        </p:txBody>
      </p:sp>
    </p:spTree>
    <p:extLst>
      <p:ext uri="{BB962C8B-B14F-4D97-AF65-F5344CB8AC3E}">
        <p14:creationId xmlns:p14="http://schemas.microsoft.com/office/powerpoint/2010/main" val="2207478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15</a:t>
            </a:fld>
            <a:endParaRPr lang="en-GB"/>
          </a:p>
        </p:txBody>
      </p:sp>
    </p:spTree>
    <p:extLst>
      <p:ext uri="{BB962C8B-B14F-4D97-AF65-F5344CB8AC3E}">
        <p14:creationId xmlns:p14="http://schemas.microsoft.com/office/powerpoint/2010/main" val="1464281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16</a:t>
            </a:fld>
            <a:endParaRPr lang="en-GB"/>
          </a:p>
        </p:txBody>
      </p:sp>
    </p:spTree>
    <p:extLst>
      <p:ext uri="{BB962C8B-B14F-4D97-AF65-F5344CB8AC3E}">
        <p14:creationId xmlns:p14="http://schemas.microsoft.com/office/powerpoint/2010/main" val="1877202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18</a:t>
            </a:fld>
            <a:endParaRPr lang="en-GB"/>
          </a:p>
        </p:txBody>
      </p:sp>
    </p:spTree>
    <p:extLst>
      <p:ext uri="{BB962C8B-B14F-4D97-AF65-F5344CB8AC3E}">
        <p14:creationId xmlns:p14="http://schemas.microsoft.com/office/powerpoint/2010/main" val="3058900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19</a:t>
            </a:fld>
            <a:endParaRPr lang="en-GB"/>
          </a:p>
        </p:txBody>
      </p:sp>
    </p:spTree>
    <p:extLst>
      <p:ext uri="{BB962C8B-B14F-4D97-AF65-F5344CB8AC3E}">
        <p14:creationId xmlns:p14="http://schemas.microsoft.com/office/powerpoint/2010/main" val="5028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20</a:t>
            </a:fld>
            <a:endParaRPr lang="en-GB"/>
          </a:p>
        </p:txBody>
      </p:sp>
    </p:spTree>
    <p:extLst>
      <p:ext uri="{BB962C8B-B14F-4D97-AF65-F5344CB8AC3E}">
        <p14:creationId xmlns:p14="http://schemas.microsoft.com/office/powerpoint/2010/main" val="3859420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21</a:t>
            </a:fld>
            <a:endParaRPr lang="en-GB"/>
          </a:p>
        </p:txBody>
      </p:sp>
    </p:spTree>
    <p:extLst>
      <p:ext uri="{BB962C8B-B14F-4D97-AF65-F5344CB8AC3E}">
        <p14:creationId xmlns:p14="http://schemas.microsoft.com/office/powerpoint/2010/main" val="1313390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22</a:t>
            </a:fld>
            <a:endParaRPr lang="en-GB"/>
          </a:p>
        </p:txBody>
      </p:sp>
    </p:spTree>
    <p:extLst>
      <p:ext uri="{BB962C8B-B14F-4D97-AF65-F5344CB8AC3E}">
        <p14:creationId xmlns:p14="http://schemas.microsoft.com/office/powerpoint/2010/main" val="1706958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23</a:t>
            </a:fld>
            <a:endParaRPr lang="en-GB"/>
          </a:p>
        </p:txBody>
      </p:sp>
    </p:spTree>
    <p:extLst>
      <p:ext uri="{BB962C8B-B14F-4D97-AF65-F5344CB8AC3E}">
        <p14:creationId xmlns:p14="http://schemas.microsoft.com/office/powerpoint/2010/main" val="140100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76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24</a:t>
            </a:fld>
            <a:endParaRPr lang="en-GB"/>
          </a:p>
        </p:txBody>
      </p:sp>
    </p:spTree>
    <p:extLst>
      <p:ext uri="{BB962C8B-B14F-4D97-AF65-F5344CB8AC3E}">
        <p14:creationId xmlns:p14="http://schemas.microsoft.com/office/powerpoint/2010/main" val="919031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25</a:t>
            </a:fld>
            <a:endParaRPr lang="en-GB"/>
          </a:p>
        </p:txBody>
      </p:sp>
    </p:spTree>
    <p:extLst>
      <p:ext uri="{BB962C8B-B14F-4D97-AF65-F5344CB8AC3E}">
        <p14:creationId xmlns:p14="http://schemas.microsoft.com/office/powerpoint/2010/main" val="2330258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26</a:t>
            </a:fld>
            <a:endParaRPr lang="en-GB"/>
          </a:p>
        </p:txBody>
      </p:sp>
    </p:spTree>
    <p:extLst>
      <p:ext uri="{BB962C8B-B14F-4D97-AF65-F5344CB8AC3E}">
        <p14:creationId xmlns:p14="http://schemas.microsoft.com/office/powerpoint/2010/main" val="335016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27</a:t>
            </a:fld>
            <a:endParaRPr lang="en-GB"/>
          </a:p>
        </p:txBody>
      </p:sp>
    </p:spTree>
    <p:extLst>
      <p:ext uri="{BB962C8B-B14F-4D97-AF65-F5344CB8AC3E}">
        <p14:creationId xmlns:p14="http://schemas.microsoft.com/office/powerpoint/2010/main" val="2226551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28</a:t>
            </a:fld>
            <a:endParaRPr lang="en-GB"/>
          </a:p>
        </p:txBody>
      </p:sp>
    </p:spTree>
    <p:extLst>
      <p:ext uri="{BB962C8B-B14F-4D97-AF65-F5344CB8AC3E}">
        <p14:creationId xmlns:p14="http://schemas.microsoft.com/office/powerpoint/2010/main" val="1826965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29</a:t>
            </a:fld>
            <a:endParaRPr lang="en-GB"/>
          </a:p>
        </p:txBody>
      </p:sp>
    </p:spTree>
    <p:extLst>
      <p:ext uri="{BB962C8B-B14F-4D97-AF65-F5344CB8AC3E}">
        <p14:creationId xmlns:p14="http://schemas.microsoft.com/office/powerpoint/2010/main" val="4202210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600"/>
              </a:spcBef>
              <a:spcAft>
                <a:spcPts val="6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312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31</a:t>
            </a:fld>
            <a:endParaRPr lang="en-GB"/>
          </a:p>
        </p:txBody>
      </p:sp>
    </p:spTree>
    <p:extLst>
      <p:ext uri="{BB962C8B-B14F-4D97-AF65-F5344CB8AC3E}">
        <p14:creationId xmlns:p14="http://schemas.microsoft.com/office/powerpoint/2010/main" val="3418692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32</a:t>
            </a:fld>
            <a:endParaRPr lang="en-GB"/>
          </a:p>
        </p:txBody>
      </p:sp>
    </p:spTree>
    <p:extLst>
      <p:ext uri="{BB962C8B-B14F-4D97-AF65-F5344CB8AC3E}">
        <p14:creationId xmlns:p14="http://schemas.microsoft.com/office/powerpoint/2010/main" val="2298130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42E0F2-F981-40DD-ABD9-D91FF733F1DF}" type="slidenum">
              <a:rPr lang="en-GB" smtClean="0"/>
              <a:t>33</a:t>
            </a:fld>
            <a:endParaRPr lang="en-GB"/>
          </a:p>
        </p:txBody>
      </p:sp>
    </p:spTree>
    <p:extLst>
      <p:ext uri="{BB962C8B-B14F-4D97-AF65-F5344CB8AC3E}">
        <p14:creationId xmlns:p14="http://schemas.microsoft.com/office/powerpoint/2010/main" val="2303869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293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600"/>
              </a:spcBef>
              <a:spcAft>
                <a:spcPts val="6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896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33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542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55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616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600"/>
              </a:spcBef>
              <a:spcAft>
                <a:spcPts val="6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862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7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5588-14E2-424C-BFB8-1D79EDB11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138DC4-192D-477E-BFAC-E4A58752B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E2DB96B-9D46-407E-9B8C-3B64B6CB0976}"/>
              </a:ext>
            </a:extLst>
          </p:cNvPr>
          <p:cNvSpPr>
            <a:spLocks noGrp="1"/>
          </p:cNvSpPr>
          <p:nvPr>
            <p:ph type="dt" sz="half" idx="10"/>
          </p:nvPr>
        </p:nvSpPr>
        <p:spPr/>
        <p:txBody>
          <a:bodyPr/>
          <a:lstStyle/>
          <a:p>
            <a:fld id="{5D166CC3-2FA3-4A9F-B81C-05C6AF79D458}" type="datetimeFigureOut">
              <a:rPr lang="en-GB" smtClean="0"/>
              <a:t>16/02/2022</a:t>
            </a:fld>
            <a:endParaRPr lang="en-GB"/>
          </a:p>
        </p:txBody>
      </p:sp>
      <p:sp>
        <p:nvSpPr>
          <p:cNvPr id="5" name="Footer Placeholder 4">
            <a:extLst>
              <a:ext uri="{FF2B5EF4-FFF2-40B4-BE49-F238E27FC236}">
                <a16:creationId xmlns:a16="http://schemas.microsoft.com/office/drawing/2014/main" id="{D57184BF-5DA6-44D0-9B7B-CC34F331E1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2542F2-3E52-43EA-9417-1A73A3544052}"/>
              </a:ext>
            </a:extLst>
          </p:cNvPr>
          <p:cNvSpPr>
            <a:spLocks noGrp="1"/>
          </p:cNvSpPr>
          <p:nvPr>
            <p:ph type="sldNum" sz="quarter" idx="12"/>
          </p:nvPr>
        </p:nvSpPr>
        <p:spPr/>
        <p:txBody>
          <a:bodyPr/>
          <a:lstStyle/>
          <a:p>
            <a:fld id="{F92A695C-8393-4B06-A8D5-00C7959ABC09}" type="slidenum">
              <a:rPr lang="en-GB" smtClean="0"/>
              <a:t>‹#›</a:t>
            </a:fld>
            <a:endParaRPr lang="en-GB"/>
          </a:p>
        </p:txBody>
      </p:sp>
    </p:spTree>
    <p:extLst>
      <p:ext uri="{BB962C8B-B14F-4D97-AF65-F5344CB8AC3E}">
        <p14:creationId xmlns:p14="http://schemas.microsoft.com/office/powerpoint/2010/main" val="4043799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51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1724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8520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811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227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952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57996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5038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4446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574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875467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9945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7739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13741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285150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2796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21347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84200" y="97826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11109727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203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2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115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369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6621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539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735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8893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image" Target="../media/image2.emf"/><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75DDC-91FA-4B4F-80F0-5119D2F580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478E08-C72A-480F-ADD1-265F2671A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407181-FFBA-43A8-B972-BE01A1F69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66CC3-2FA3-4A9F-B81C-05C6AF79D458}" type="datetimeFigureOut">
              <a:rPr lang="en-GB" smtClean="0"/>
              <a:t>16/02/2022</a:t>
            </a:fld>
            <a:endParaRPr lang="en-GB"/>
          </a:p>
        </p:txBody>
      </p:sp>
      <p:sp>
        <p:nvSpPr>
          <p:cNvPr id="5" name="Footer Placeholder 4">
            <a:extLst>
              <a:ext uri="{FF2B5EF4-FFF2-40B4-BE49-F238E27FC236}">
                <a16:creationId xmlns:a16="http://schemas.microsoft.com/office/drawing/2014/main" id="{92D19B70-BBA9-426B-A589-777E945CC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83AB89-0F00-4EBE-9829-49309505F7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A695C-8393-4B06-A8D5-00C7959ABC09}" type="slidenum">
              <a:rPr lang="en-GB" smtClean="0"/>
              <a:t>‹#›</a:t>
            </a:fld>
            <a:endParaRPr lang="en-GB"/>
          </a:p>
        </p:txBody>
      </p:sp>
    </p:spTree>
    <p:extLst>
      <p:ext uri="{BB962C8B-B14F-4D97-AF65-F5344CB8AC3E}">
        <p14:creationId xmlns:p14="http://schemas.microsoft.com/office/powerpoint/2010/main" val="4205004821"/>
      </p:ext>
    </p:extLst>
  </p:cSld>
  <p:clrMap bg1="lt1" tx1="dk1" bg2="lt2" tx2="dk2" accent1="accent1" accent2="accent2" accent3="accent3" accent4="accent4" accent5="accent5" accent6="accent6" hlink="hlink" folHlink="folHlink"/>
  <p:sldLayoutIdLst>
    <p:sldLayoutId id="2147483770" r:id="rId1"/>
    <p:sldLayoutId id="21474837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cs typeface="Segoe UI Semilight" panose="020B0402040204020203" pitchFamily="34" charset="0"/>
              </a:rPr>
              <a:t>Glasgow Azure User Group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572832042"/>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73767043"/>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Glasgow Azure User Group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36944338"/>
      </p:ext>
    </p:extLst>
  </p:cSld>
  <p:clrMap bg1="lt1" tx1="dk1" bg2="lt2" tx2="dk2" accent1="accent1" accent2="accent2" accent3="accent3" accent4="accent4" accent5="accent5" accent6="accent6" hlink="hlink" folHlink="folHlink"/>
  <p:sldLayoutIdLst>
    <p:sldLayoutId id="21474837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themeOverride" Target="../theme/themeOverride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hemeOverride" Target="../theme/themeOverr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9.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0.xml"/><Relationship Id="rId1" Type="http://schemas.openxmlformats.org/officeDocument/2006/relationships/themeOverride" Target="../theme/themeOverride1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2.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0.xml"/><Relationship Id="rId1" Type="http://schemas.openxmlformats.org/officeDocument/2006/relationships/themeOverride" Target="../theme/themeOverride11.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hemeOverride" Target="../theme/themeOverride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hemeOverride" Target="../theme/themeOverride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hemeOverride" Target="../theme/themeOverride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8.jpeg"/><Relationship Id="rId2" Type="http://schemas.openxmlformats.org/officeDocument/2006/relationships/slideLayout" Target="../slideLayouts/slideLayout4.xml"/><Relationship Id="rId1" Type="http://schemas.openxmlformats.org/officeDocument/2006/relationships/themeOverride" Target="../theme/themeOverride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hemeOverride" Target="../theme/themeOverride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hemeOverride" Target="../theme/themeOverride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B2E962-0083-4470-A362-DFC6CEA22A1B}"/>
              </a:ext>
            </a:extLst>
          </p:cNvPr>
          <p:cNvSpPr>
            <a:spLocks noGrp="1"/>
          </p:cNvSpPr>
          <p:nvPr>
            <p:ph type="ctrTitle"/>
          </p:nvPr>
        </p:nvSpPr>
        <p:spPr>
          <a:xfrm>
            <a:off x="970908" y="1220919"/>
            <a:ext cx="5425781" cy="2387600"/>
          </a:xfrm>
        </p:spPr>
        <p:txBody>
          <a:bodyPr>
            <a:normAutofit/>
          </a:bodyPr>
          <a:lstStyle/>
          <a:p>
            <a:pPr algn="l"/>
            <a:r>
              <a:rPr lang="en-GB" sz="5400" b="1" dirty="0">
                <a:cs typeface="Segoe UI Light" panose="020B0502040204020203" pitchFamily="34" charset="0"/>
              </a:rPr>
              <a:t>Package Managers for Windows</a:t>
            </a:r>
          </a:p>
        </p:txBody>
      </p:sp>
      <p:sp>
        <p:nvSpPr>
          <p:cNvPr id="3" name="Subtitle 2">
            <a:extLst>
              <a:ext uri="{FF2B5EF4-FFF2-40B4-BE49-F238E27FC236}">
                <a16:creationId xmlns:a16="http://schemas.microsoft.com/office/drawing/2014/main" id="{260FC619-9E24-4F0C-937C-E99B812BD3D2}"/>
              </a:ext>
            </a:extLst>
          </p:cNvPr>
          <p:cNvSpPr>
            <a:spLocks noGrp="1"/>
          </p:cNvSpPr>
          <p:nvPr>
            <p:ph type="subTitle" idx="1"/>
          </p:nvPr>
        </p:nvSpPr>
        <p:spPr>
          <a:xfrm>
            <a:off x="970908" y="3700594"/>
            <a:ext cx="5425781" cy="2592630"/>
          </a:xfrm>
        </p:spPr>
        <p:txBody>
          <a:bodyPr>
            <a:normAutofit/>
          </a:bodyPr>
          <a:lstStyle/>
          <a:p>
            <a:pPr algn="l"/>
            <a:r>
              <a:rPr lang="en-GB" dirty="0">
                <a:latin typeface="+mj-lt"/>
                <a:cs typeface="Segoe UI Light" panose="020B0502040204020203" pitchFamily="34" charset="0"/>
              </a:rPr>
              <a:t>Sarah Lean</a:t>
            </a:r>
          </a:p>
          <a:p>
            <a:pPr algn="l"/>
            <a:r>
              <a:rPr lang="en-GB" dirty="0">
                <a:latin typeface="+mj-lt"/>
                <a:cs typeface="Segoe UI Light" panose="020B0502040204020203" pitchFamily="34" charset="0"/>
              </a:rPr>
              <a:t>Glasgow Azure User Group</a:t>
            </a:r>
          </a:p>
          <a:p>
            <a:pPr algn="l"/>
            <a:endParaRPr lang="en-GB" dirty="0">
              <a:latin typeface="+mj-lt"/>
              <a:cs typeface="Segoe UI Light" panose="020B0502040204020203" pitchFamily="34" charset="0"/>
            </a:endParaRPr>
          </a:p>
          <a:p>
            <a:pPr algn="l"/>
            <a:r>
              <a:rPr lang="en-GB" dirty="0">
                <a:latin typeface="+mj-lt"/>
                <a:cs typeface="Segoe UI Light" panose="020B0502040204020203" pitchFamily="34" charset="0"/>
              </a:rPr>
              <a:t>@Techielass</a:t>
            </a:r>
          </a:p>
          <a:p>
            <a:pPr algn="l"/>
            <a:r>
              <a:rPr lang="en-GB" dirty="0">
                <a:latin typeface="+mj-lt"/>
                <a:cs typeface="Segoe UI Light" panose="020B0502040204020203" pitchFamily="34" charset="0"/>
              </a:rPr>
              <a:t>www.techielass.com</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080D7284-38EC-4B50-AFB0-03661F780C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76621" y="5222500"/>
            <a:ext cx="2520095" cy="2141447"/>
          </a:xfrm>
          <a:prstGeom prst="rect">
            <a:avLst/>
          </a:prstGeom>
        </p:spPr>
      </p:pic>
    </p:spTree>
    <p:extLst>
      <p:ext uri="{BB962C8B-B14F-4D97-AF65-F5344CB8AC3E}">
        <p14:creationId xmlns:p14="http://schemas.microsoft.com/office/powerpoint/2010/main" val="37020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EBA"/>
        </a:solidFill>
        <a:effectLst/>
      </p:bgPr>
    </p:bg>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8799443" y="6536826"/>
              <a:ext cx="31183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Glasgow Azure User Group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7936A181-F85D-45D0-9E3E-D9F7D9CC8D24}"/>
              </a:ext>
            </a:extLst>
          </p:cNvPr>
          <p:cNvSpPr txBox="1"/>
          <p:nvPr/>
        </p:nvSpPr>
        <p:spPr>
          <a:xfrm>
            <a:off x="2666624" y="1767006"/>
            <a:ext cx="6630526" cy="3323987"/>
          </a:xfrm>
          <a:prstGeom prst="rect">
            <a:avLst/>
          </a:prstGeom>
          <a:noFill/>
        </p:spPr>
        <p:txBody>
          <a:bodyPr wrap="square" lIns="0" tIns="0" rIns="0" bIns="0" rtlCol="0">
            <a:spAutoFit/>
          </a:bodyPr>
          <a:lstStyle/>
          <a:p>
            <a:pPr algn="ctr"/>
            <a:r>
              <a:rPr lang="en-GB" sz="7200" dirty="0">
                <a:solidFill>
                  <a:schemeClr val="bg1">
                    <a:lumMod val="95000"/>
                  </a:schemeClr>
                </a:solidFill>
                <a:latin typeface="Calibri" panose="020F0502020204030204" pitchFamily="34" charset="0"/>
                <a:cs typeface="Calibri" panose="020F0502020204030204" pitchFamily="34" charset="0"/>
              </a:rPr>
              <a:t>PACKAGE MANAGERS FOR WINDOWS</a:t>
            </a:r>
          </a:p>
        </p:txBody>
      </p:sp>
    </p:spTree>
    <p:extLst>
      <p:ext uri="{BB962C8B-B14F-4D97-AF65-F5344CB8AC3E}">
        <p14:creationId xmlns:p14="http://schemas.microsoft.com/office/powerpoint/2010/main" val="104719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8799443" y="6536826"/>
              <a:ext cx="31183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Glasgow Azure User Group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557ADC92-0B5D-4FED-98A5-1746BC1A65B4}"/>
              </a:ext>
            </a:extLst>
          </p:cNvPr>
          <p:cNvSpPr txBox="1"/>
          <p:nvPr/>
        </p:nvSpPr>
        <p:spPr>
          <a:xfrm>
            <a:off x="0" y="2230796"/>
            <a:ext cx="12192000" cy="1107996"/>
          </a:xfrm>
          <a:prstGeom prst="rect">
            <a:avLst/>
          </a:prstGeom>
          <a:noFill/>
        </p:spPr>
        <p:txBody>
          <a:bodyPr wrap="square" rtlCol="0">
            <a:spAutoFit/>
          </a:bodyPr>
          <a:lstStyle/>
          <a:p>
            <a:pPr algn="ctr"/>
            <a:r>
              <a:rPr lang="en-GB" sz="6600" dirty="0"/>
              <a:t>What is a package manager?</a:t>
            </a:r>
          </a:p>
        </p:txBody>
      </p:sp>
    </p:spTree>
    <p:extLst>
      <p:ext uri="{BB962C8B-B14F-4D97-AF65-F5344CB8AC3E}">
        <p14:creationId xmlns:p14="http://schemas.microsoft.com/office/powerpoint/2010/main" val="1179799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mebrew (package manager) - Wikipedia">
            <a:extLst>
              <a:ext uri="{FF2B5EF4-FFF2-40B4-BE49-F238E27FC236}">
                <a16:creationId xmlns:a16="http://schemas.microsoft.com/office/drawing/2014/main" id="{7FE76BC1-A9ED-474F-9C70-055C7435FB6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2095" y="1123527"/>
            <a:ext cx="3062192" cy="4604800"/>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B01C81AA-A2EF-445A-8F59-FB2F41A6B8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0676" y="2738110"/>
            <a:ext cx="3537345" cy="1375634"/>
          </a:xfrm>
          <a:prstGeom prst="rect">
            <a:avLst/>
          </a:prstGeom>
        </p:spPr>
      </p:pic>
      <p:cxnSp>
        <p:nvCxnSpPr>
          <p:cNvPr id="75" name="Straight Connector 7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28" name="Picture 4" descr="Managing Software Packages with yum in RHEL7/CENTOS7 | Unixmen">
            <a:extLst>
              <a:ext uri="{FF2B5EF4-FFF2-40B4-BE49-F238E27FC236}">
                <a16:creationId xmlns:a16="http://schemas.microsoft.com/office/drawing/2014/main" id="{ED6CAFD3-7CE9-45F3-B68E-E624ACA5596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162336" y="2529063"/>
            <a:ext cx="3517120" cy="179373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npm (software) - Wikipedia">
            <a:extLst>
              <a:ext uri="{FF2B5EF4-FFF2-40B4-BE49-F238E27FC236}">
                <a16:creationId xmlns:a16="http://schemas.microsoft.com/office/drawing/2014/main" id="{8CE7AE02-F5AB-4A45-A4BB-99E0AB9D5B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491683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What about the Windows ecosystem?</a:t>
            </a:r>
          </a:p>
        </p:txBody>
      </p:sp>
      <p:pic>
        <p:nvPicPr>
          <p:cNvPr id="4" name="Picture 3" descr="A picture containing shape&#10;&#10;Description automatically generated">
            <a:extLst>
              <a:ext uri="{FF2B5EF4-FFF2-40B4-BE49-F238E27FC236}">
                <a16:creationId xmlns:a16="http://schemas.microsoft.com/office/drawing/2014/main" id="{C4877E1C-42A3-4934-A67E-475903105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777" y="2059462"/>
            <a:ext cx="4028050" cy="2739075"/>
          </a:xfrm>
          <a:prstGeom prst="rect">
            <a:avLst/>
          </a:prstGeom>
        </p:spPr>
      </p:pic>
    </p:spTree>
    <p:extLst>
      <p:ext uri="{BB962C8B-B14F-4D97-AF65-F5344CB8AC3E}">
        <p14:creationId xmlns:p14="http://schemas.microsoft.com/office/powerpoint/2010/main" val="324824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What about the Windows ecosystem?</a:t>
            </a:r>
          </a:p>
        </p:txBody>
      </p:sp>
      <p:pic>
        <p:nvPicPr>
          <p:cNvPr id="4" name="Picture 3" descr="A picture containing shape&#10;&#10;Description automatically generated">
            <a:extLst>
              <a:ext uri="{FF2B5EF4-FFF2-40B4-BE49-F238E27FC236}">
                <a16:creationId xmlns:a16="http://schemas.microsoft.com/office/drawing/2014/main" id="{C4877E1C-42A3-4934-A67E-475903105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805" y="2153247"/>
            <a:ext cx="4028050" cy="2739075"/>
          </a:xfrm>
          <a:prstGeom prst="rect">
            <a:avLst/>
          </a:prstGeom>
        </p:spPr>
      </p:pic>
      <p:pic>
        <p:nvPicPr>
          <p:cNvPr id="2050" name="Picture 2" descr="devblogs.microsoft.com/commandline/wp-content/u...">
            <a:extLst>
              <a:ext uri="{FF2B5EF4-FFF2-40B4-BE49-F238E27FC236}">
                <a16:creationId xmlns:a16="http://schemas.microsoft.com/office/drawing/2014/main" id="{647EBF28-1AEB-4F3F-806F-43216CD471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161648" y="2153247"/>
            <a:ext cx="4988211" cy="270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196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Chocolatey</a:t>
            </a:r>
          </a:p>
        </p:txBody>
      </p:sp>
      <p:grpSp>
        <p:nvGrpSpPr>
          <p:cNvPr id="10" name="Group 9">
            <a:extLst>
              <a:ext uri="{FF2B5EF4-FFF2-40B4-BE49-F238E27FC236}">
                <a16:creationId xmlns:a16="http://schemas.microsoft.com/office/drawing/2014/main" id="{61EA5B0C-6040-4CD1-AC3A-7E668DCB97B7}"/>
              </a:ext>
            </a:extLst>
          </p:cNvPr>
          <p:cNvGrpSpPr/>
          <p:nvPr/>
        </p:nvGrpSpPr>
        <p:grpSpPr>
          <a:xfrm>
            <a:off x="932058" y="1741160"/>
            <a:ext cx="2370083" cy="1973005"/>
            <a:chOff x="1052409" y="1755227"/>
            <a:chExt cx="2370083" cy="1973005"/>
          </a:xfrm>
        </p:grpSpPr>
        <p:pic>
          <p:nvPicPr>
            <p:cNvPr id="8" name="Picture 7" descr="Icon&#10;&#10;Description automatically generated">
              <a:extLst>
                <a:ext uri="{FF2B5EF4-FFF2-40B4-BE49-F238E27FC236}">
                  <a16:creationId xmlns:a16="http://schemas.microsoft.com/office/drawing/2014/main" id="{ACF19295-7D0D-418E-80D6-5577C8283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947" y="1755227"/>
              <a:ext cx="1352861" cy="1366345"/>
            </a:xfrm>
            <a:prstGeom prst="rect">
              <a:avLst/>
            </a:prstGeom>
          </p:spPr>
        </p:pic>
        <p:sp>
          <p:nvSpPr>
            <p:cNvPr id="9" name="TextBox 8">
              <a:extLst>
                <a:ext uri="{FF2B5EF4-FFF2-40B4-BE49-F238E27FC236}">
                  <a16:creationId xmlns:a16="http://schemas.microsoft.com/office/drawing/2014/main" id="{829E7968-40C6-4477-AAEB-B323BDD668F5}"/>
                </a:ext>
              </a:extLst>
            </p:cNvPr>
            <p:cNvSpPr txBox="1"/>
            <p:nvPr/>
          </p:nvSpPr>
          <p:spPr>
            <a:xfrm>
              <a:off x="1052409" y="3266567"/>
              <a:ext cx="2370083" cy="461665"/>
            </a:xfrm>
            <a:prstGeom prst="rect">
              <a:avLst/>
            </a:prstGeom>
            <a:noFill/>
          </p:spPr>
          <p:txBody>
            <a:bodyPr wrap="square" rtlCol="0">
              <a:spAutoFit/>
            </a:bodyPr>
            <a:lstStyle/>
            <a:p>
              <a:pPr algn="ctr"/>
              <a:r>
                <a:rPr lang="en-GB" sz="2400" dirty="0">
                  <a:solidFill>
                    <a:schemeClr val="bg2">
                      <a:lumMod val="10000"/>
                    </a:schemeClr>
                  </a:solidFill>
                </a:rPr>
                <a:t>Open Source</a:t>
              </a:r>
            </a:p>
          </p:txBody>
        </p:sp>
      </p:grpSp>
      <p:grpSp>
        <p:nvGrpSpPr>
          <p:cNvPr id="14" name="Group 13">
            <a:extLst>
              <a:ext uri="{FF2B5EF4-FFF2-40B4-BE49-F238E27FC236}">
                <a16:creationId xmlns:a16="http://schemas.microsoft.com/office/drawing/2014/main" id="{612F34B2-9470-4CD5-84D8-EB2BF5A0DED5}"/>
              </a:ext>
            </a:extLst>
          </p:cNvPr>
          <p:cNvGrpSpPr/>
          <p:nvPr/>
        </p:nvGrpSpPr>
        <p:grpSpPr>
          <a:xfrm>
            <a:off x="4807374" y="2912133"/>
            <a:ext cx="1871003" cy="2871740"/>
            <a:chOff x="4604825" y="1428522"/>
            <a:chExt cx="1871003" cy="2871740"/>
          </a:xfrm>
        </p:grpSpPr>
        <p:pic>
          <p:nvPicPr>
            <p:cNvPr id="12" name="Picture 11" descr="A picture containing text, vector graphics&#10;&#10;Description automatically generated">
              <a:extLst>
                <a:ext uri="{FF2B5EF4-FFF2-40B4-BE49-F238E27FC236}">
                  <a16:creationId xmlns:a16="http://schemas.microsoft.com/office/drawing/2014/main" id="{8293FA0C-886A-4449-B1A7-CAC342ED4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3127" y="1428522"/>
              <a:ext cx="1103508" cy="1961792"/>
            </a:xfrm>
            <a:prstGeom prst="rect">
              <a:avLst/>
            </a:prstGeom>
          </p:spPr>
        </p:pic>
        <p:sp>
          <p:nvSpPr>
            <p:cNvPr id="13" name="TextBox 12">
              <a:extLst>
                <a:ext uri="{FF2B5EF4-FFF2-40B4-BE49-F238E27FC236}">
                  <a16:creationId xmlns:a16="http://schemas.microsoft.com/office/drawing/2014/main" id="{7651CB7C-48B2-4B0B-B683-29B7221080E9}"/>
                </a:ext>
              </a:extLst>
            </p:cNvPr>
            <p:cNvSpPr txBox="1"/>
            <p:nvPr/>
          </p:nvSpPr>
          <p:spPr>
            <a:xfrm>
              <a:off x="4604825" y="3469265"/>
              <a:ext cx="1871003" cy="830997"/>
            </a:xfrm>
            <a:prstGeom prst="rect">
              <a:avLst/>
            </a:prstGeom>
            <a:noFill/>
          </p:spPr>
          <p:txBody>
            <a:bodyPr wrap="square" rtlCol="0">
              <a:spAutoFit/>
            </a:bodyPr>
            <a:lstStyle/>
            <a:p>
              <a:pPr algn="ctr"/>
              <a:r>
                <a:rPr lang="en-GB" sz="2400" dirty="0">
                  <a:solidFill>
                    <a:schemeClr val="bg2">
                      <a:lumMod val="10000"/>
                    </a:schemeClr>
                  </a:solidFill>
                </a:rPr>
                <a:t>Free &amp; Paid Versions</a:t>
              </a:r>
            </a:p>
          </p:txBody>
        </p:sp>
      </p:grpSp>
      <p:grpSp>
        <p:nvGrpSpPr>
          <p:cNvPr id="16" name="Group 15">
            <a:extLst>
              <a:ext uri="{FF2B5EF4-FFF2-40B4-BE49-F238E27FC236}">
                <a16:creationId xmlns:a16="http://schemas.microsoft.com/office/drawing/2014/main" id="{A704BD4F-CAE8-4EC7-B6E4-E9CF6335F108}"/>
              </a:ext>
            </a:extLst>
          </p:cNvPr>
          <p:cNvGrpSpPr/>
          <p:nvPr/>
        </p:nvGrpSpPr>
        <p:grpSpPr>
          <a:xfrm>
            <a:off x="7643446" y="1454451"/>
            <a:ext cx="3985846" cy="2062311"/>
            <a:chOff x="7643446" y="1454451"/>
            <a:chExt cx="3985846" cy="2062311"/>
          </a:xfrm>
        </p:grpSpPr>
        <p:pic>
          <p:nvPicPr>
            <p:cNvPr id="3074" name="Picture 2" descr="Windows Server 2003 - Wikidata">
              <a:extLst>
                <a:ext uri="{FF2B5EF4-FFF2-40B4-BE49-F238E27FC236}">
                  <a16:creationId xmlns:a16="http://schemas.microsoft.com/office/drawing/2014/main" id="{19B92C55-2881-45A3-8570-774E557B7C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8926" y="1964665"/>
              <a:ext cx="2960837" cy="9474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C0CA283-8936-4848-8970-95FA1F948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0983" y="1454451"/>
              <a:ext cx="1620529" cy="10204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DA5FB1E-FBA2-4FA2-933F-D04D66D1947A}"/>
                </a:ext>
              </a:extLst>
            </p:cNvPr>
            <p:cNvSpPr txBox="1"/>
            <p:nvPr/>
          </p:nvSpPr>
          <p:spPr>
            <a:xfrm>
              <a:off x="7643446" y="3055097"/>
              <a:ext cx="3985846" cy="461665"/>
            </a:xfrm>
            <a:prstGeom prst="rect">
              <a:avLst/>
            </a:prstGeom>
            <a:noFill/>
          </p:spPr>
          <p:txBody>
            <a:bodyPr wrap="square" rtlCol="0">
              <a:spAutoFit/>
            </a:bodyPr>
            <a:lstStyle/>
            <a:p>
              <a:pPr algn="ctr"/>
              <a:r>
                <a:rPr lang="en-GB" sz="2400" dirty="0">
                  <a:solidFill>
                    <a:schemeClr val="bg2">
                      <a:lumMod val="10000"/>
                    </a:schemeClr>
                  </a:solidFill>
                </a:rPr>
                <a:t>Supported Operating Systems</a:t>
              </a:r>
            </a:p>
          </p:txBody>
        </p:sp>
      </p:grpSp>
    </p:spTree>
    <p:extLst>
      <p:ext uri="{BB962C8B-B14F-4D97-AF65-F5344CB8AC3E}">
        <p14:creationId xmlns:p14="http://schemas.microsoft.com/office/powerpoint/2010/main" val="229902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Install Chocolatey</a:t>
            </a:r>
          </a:p>
        </p:txBody>
      </p:sp>
      <p:sp>
        <p:nvSpPr>
          <p:cNvPr id="5" name="TextBox 4">
            <a:extLst>
              <a:ext uri="{FF2B5EF4-FFF2-40B4-BE49-F238E27FC236}">
                <a16:creationId xmlns:a16="http://schemas.microsoft.com/office/drawing/2014/main" id="{13CE28A0-CEBE-456C-91EC-4C2A3441C002}"/>
              </a:ext>
            </a:extLst>
          </p:cNvPr>
          <p:cNvSpPr txBox="1"/>
          <p:nvPr/>
        </p:nvSpPr>
        <p:spPr>
          <a:xfrm>
            <a:off x="868680" y="2029968"/>
            <a:ext cx="9825228" cy="1200329"/>
          </a:xfrm>
          <a:prstGeom prst="rect">
            <a:avLst/>
          </a:prstGeom>
          <a:noFill/>
        </p:spPr>
        <p:txBody>
          <a:bodyPr wrap="square" rtlCol="0">
            <a:spAutoFit/>
          </a:bodyPr>
          <a:lstStyle/>
          <a:p>
            <a:pPr marL="285750" indent="-285750">
              <a:buFontTx/>
              <a:buChar char="-"/>
            </a:pPr>
            <a:r>
              <a:rPr lang="en-GB" sz="2400" dirty="0">
                <a:solidFill>
                  <a:schemeClr val="bg2">
                    <a:lumMod val="10000"/>
                  </a:schemeClr>
                </a:solidFill>
              </a:rPr>
              <a:t>Manual install</a:t>
            </a:r>
          </a:p>
          <a:p>
            <a:pPr marL="285750" indent="-285750">
              <a:buFontTx/>
              <a:buChar char="-"/>
            </a:pPr>
            <a:endParaRPr lang="en-GB" sz="2400" dirty="0">
              <a:solidFill>
                <a:schemeClr val="bg2">
                  <a:lumMod val="10000"/>
                </a:schemeClr>
              </a:solidFill>
            </a:endParaRPr>
          </a:p>
          <a:p>
            <a:pPr marL="285750" indent="-285750">
              <a:buFontTx/>
              <a:buChar char="-"/>
            </a:pPr>
            <a:r>
              <a:rPr lang="en-GB" sz="2400" dirty="0">
                <a:solidFill>
                  <a:schemeClr val="bg2">
                    <a:lumMod val="10000"/>
                  </a:schemeClr>
                </a:solidFill>
              </a:rPr>
              <a:t>Automate with Ansible, Chef, Puppet, PowerShell DSC, etc</a:t>
            </a:r>
          </a:p>
        </p:txBody>
      </p:sp>
    </p:spTree>
    <p:extLst>
      <p:ext uri="{BB962C8B-B14F-4D97-AF65-F5344CB8AC3E}">
        <p14:creationId xmlns:p14="http://schemas.microsoft.com/office/powerpoint/2010/main" val="398267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hocoinstall">
            <a:hlinkClick r:id="" action="ppaction://media"/>
            <a:extLst>
              <a:ext uri="{FF2B5EF4-FFF2-40B4-BE49-F238E27FC236}">
                <a16:creationId xmlns:a16="http://schemas.microsoft.com/office/drawing/2014/main" id="{F65A2943-C7A8-4BCB-8B45-C92D0C492D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37048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Search for packages</a:t>
            </a:r>
          </a:p>
        </p:txBody>
      </p:sp>
      <p:pic>
        <p:nvPicPr>
          <p:cNvPr id="3" name="chocosearch">
            <a:hlinkClick r:id="" action="ppaction://media"/>
            <a:extLst>
              <a:ext uri="{FF2B5EF4-FFF2-40B4-BE49-F238E27FC236}">
                <a16:creationId xmlns:a16="http://schemas.microsoft.com/office/drawing/2014/main" id="{B0F16C43-E90C-40C8-A65B-B45DD6581F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7771" y="1162633"/>
            <a:ext cx="9226838" cy="5190096"/>
          </a:xfrm>
          <a:prstGeom prst="rect">
            <a:avLst/>
          </a:prstGeom>
        </p:spPr>
      </p:pic>
    </p:spTree>
    <p:extLst>
      <p:ext uri="{BB962C8B-B14F-4D97-AF65-F5344CB8AC3E}">
        <p14:creationId xmlns:p14="http://schemas.microsoft.com/office/powerpoint/2010/main" val="1873103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Search for packages</a:t>
            </a:r>
          </a:p>
        </p:txBody>
      </p:sp>
      <p:pic>
        <p:nvPicPr>
          <p:cNvPr id="5" name="Picture 4">
            <a:extLst>
              <a:ext uri="{FF2B5EF4-FFF2-40B4-BE49-F238E27FC236}">
                <a16:creationId xmlns:a16="http://schemas.microsoft.com/office/drawing/2014/main" id="{F29734C2-25B7-440D-9D66-989ED69EA6B7}"/>
              </a:ext>
            </a:extLst>
          </p:cNvPr>
          <p:cNvPicPr>
            <a:picLocks noChangeAspect="1"/>
          </p:cNvPicPr>
          <p:nvPr/>
        </p:nvPicPr>
        <p:blipFill>
          <a:blip r:embed="rId3"/>
          <a:stretch>
            <a:fillRect/>
          </a:stretch>
        </p:blipFill>
        <p:spPr>
          <a:xfrm>
            <a:off x="1545571" y="1247335"/>
            <a:ext cx="8939548" cy="5028496"/>
          </a:xfrm>
          <a:prstGeom prst="rect">
            <a:avLst/>
          </a:prstGeom>
        </p:spPr>
      </p:pic>
    </p:spTree>
    <p:extLst>
      <p:ext uri="{BB962C8B-B14F-4D97-AF65-F5344CB8AC3E}">
        <p14:creationId xmlns:p14="http://schemas.microsoft.com/office/powerpoint/2010/main" val="1152935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96E0-7C39-4CCD-B220-501DD3786D1C}"/>
              </a:ext>
            </a:extLst>
          </p:cNvPr>
          <p:cNvSpPr>
            <a:spLocks noGrp="1"/>
          </p:cNvSpPr>
          <p:nvPr>
            <p:ph type="title" idx="4294967295"/>
          </p:nvPr>
        </p:nvSpPr>
        <p:spPr>
          <a:xfrm>
            <a:off x="6940295" y="1396289"/>
            <a:ext cx="4668257" cy="1325563"/>
          </a:xfrm>
          <a:prstGeom prst="rect">
            <a:avLst/>
          </a:prstGeom>
        </p:spPr>
        <p:txBody>
          <a:bodyPr vert="horz" lIns="91440" tIns="45720" rIns="91440" bIns="45720" rtlCol="0" anchor="ctr">
            <a:normAutofit/>
          </a:bodyPr>
          <a:lstStyle/>
          <a:p>
            <a:r>
              <a:rPr lang="en-US" kern="1200" dirty="0">
                <a:solidFill>
                  <a:schemeClr val="tx1"/>
                </a:solidFill>
                <a:latin typeface="+mj-lt"/>
                <a:ea typeface="+mj-ea"/>
                <a:cs typeface="+mj-cs"/>
              </a:rPr>
              <a:t>Who am I?</a:t>
            </a:r>
          </a:p>
        </p:txBody>
      </p:sp>
      <p:sp>
        <p:nvSpPr>
          <p:cNvPr id="1041" name="Freeform: Shape 147">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Freeform: Shape 149">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Oval 151">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may contain: Sarah Lean, smiling, indoor">
            <a:extLst>
              <a:ext uri="{FF2B5EF4-FFF2-40B4-BE49-F238E27FC236}">
                <a16:creationId xmlns:a16="http://schemas.microsoft.com/office/drawing/2014/main" id="{BC44A031-FA62-4315-8F16-277D02C91B20}"/>
              </a:ext>
            </a:extLst>
          </p:cNvPr>
          <p:cNvPicPr>
            <a:picLocks noGrp="1" noChangeAspect="1" noChangeArrowheads="1"/>
          </p:cNvPicPr>
          <p:nvPr>
            <p:ph idx="4294967295"/>
          </p:nvPr>
        </p:nvPicPr>
        <p:blipFill rotWithShape="1">
          <a:blip r:embed="rId2" cstate="screen">
            <a:extLst>
              <a:ext uri="{28A0092B-C50C-407E-A947-70E740481C1C}">
                <a14:useLocalDpi xmlns:a14="http://schemas.microsoft.com/office/drawing/2010/main"/>
              </a:ext>
            </a:extLst>
          </a:blip>
          <a:srcRect r="-4" b="-4"/>
          <a:stretch/>
        </p:blipFill>
        <p:spPr bwMode="auto">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person talking to a group of people&#10;&#10;Description automatically generated with medium confidence">
            <a:extLst>
              <a:ext uri="{FF2B5EF4-FFF2-40B4-BE49-F238E27FC236}">
                <a16:creationId xmlns:a16="http://schemas.microsoft.com/office/drawing/2014/main" id="{80EE5511-205A-4331-82FC-4BC003E57736}"/>
              </a:ext>
            </a:extLst>
          </p:cNvPr>
          <p:cNvPicPr>
            <a:picLocks noChangeAspect="1"/>
          </p:cNvPicPr>
          <p:nvPr/>
        </p:nvPicPr>
        <p:blipFill rotWithShape="1">
          <a:blip r:embed="rId3">
            <a:extLst>
              <a:ext uri="{28A0092B-C50C-407E-A947-70E740481C1C}">
                <a14:useLocalDpi xmlns:a14="http://schemas.microsoft.com/office/drawing/2010/main" val="0"/>
              </a:ext>
            </a:extLst>
          </a:blip>
          <a:srcRect b="-3"/>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1030" name="Picture 6" descr="Image may contain: 1 person">
            <a:extLst>
              <a:ext uri="{FF2B5EF4-FFF2-40B4-BE49-F238E27FC236}">
                <a16:creationId xmlns:a16="http://schemas.microsoft.com/office/drawing/2014/main" id="{F5BAE883-7C4A-4F30-A205-493C781A2A8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4543"/>
          <a:stretch/>
        </p:blipFill>
        <p:spPr bwMode="auto">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034FC2-03A0-4D5B-8196-8BC4D383424B}"/>
              </a:ext>
            </a:extLst>
          </p:cNvPr>
          <p:cNvSpPr txBox="1"/>
          <p:nvPr/>
        </p:nvSpPr>
        <p:spPr>
          <a:xfrm>
            <a:off x="6829287" y="2871982"/>
            <a:ext cx="5190435" cy="3181684"/>
          </a:xfrm>
          <a:prstGeom prst="rect">
            <a:avLst/>
          </a:prstGeom>
        </p:spPr>
        <p:txBody>
          <a:bodyPr vert="horz" lIns="91440" tIns="45720" rIns="91440" bIns="45720" rtlCol="0" anchor="t">
            <a:normAutofit/>
          </a:bodyPr>
          <a:lstStyle/>
          <a:p>
            <a:pPr marL="45720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Senior Solutions Architect @ Octopus Deploy</a:t>
            </a:r>
          </a:p>
          <a:p>
            <a:pPr marL="45720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Blog at </a:t>
            </a:r>
            <a:r>
              <a:rPr kumimoji="0" lang="en-US" b="1" i="0" u="none" strike="noStrike" cap="none" spc="0" normalizeH="0" baseline="0" noProof="0" dirty="0">
                <a:ln>
                  <a:noFill/>
                </a:ln>
                <a:effectLst/>
                <a:uLnTx/>
                <a:uFillTx/>
              </a:rPr>
              <a:t>www.techielass.com</a:t>
            </a:r>
          </a:p>
          <a:p>
            <a:pPr marL="45720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@Techielass</a:t>
            </a:r>
          </a:p>
          <a:p>
            <a:pPr marL="45720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Founder of the Glasgow Azure User Group</a:t>
            </a:r>
          </a:p>
          <a:p>
            <a:pPr marL="45720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STEM Ambassador</a:t>
            </a:r>
          </a:p>
          <a:p>
            <a:pPr marL="45720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17+ years in the IT industry</a:t>
            </a:r>
          </a:p>
          <a:p>
            <a:pPr marL="45720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IT Pro</a:t>
            </a:r>
          </a:p>
          <a:p>
            <a:pPr marL="457200" marR="0" lvl="0" indent="-228600" defTabSz="914400" fontAlgn="auto">
              <a:lnSpc>
                <a:spcPct val="90000"/>
              </a:lnSpc>
              <a:spcBef>
                <a:spcPts val="0"/>
              </a:spcBef>
              <a:spcAft>
                <a:spcPts val="600"/>
              </a:spcAft>
              <a:buClrTx/>
              <a:buSzTx/>
              <a:buFont typeface="Arial" panose="020B0604020202020204" pitchFamily="34" charset="0"/>
              <a:buChar char="•"/>
              <a:tabLst/>
              <a:defRPr/>
            </a:pPr>
            <a:endParaRPr kumimoji="0" lang="en-US" b="0" i="0" u="none" strike="noStrike" cap="none" spc="0" normalizeH="0" baseline="0" noProof="0" dirty="0">
              <a:ln>
                <a:noFill/>
              </a:ln>
              <a:effectLst/>
              <a:uLnTx/>
              <a:uFillTx/>
            </a:endParaRPr>
          </a:p>
        </p:txBody>
      </p:sp>
    </p:spTree>
    <p:extLst>
      <p:ext uri="{BB962C8B-B14F-4D97-AF65-F5344CB8AC3E}">
        <p14:creationId xmlns:p14="http://schemas.microsoft.com/office/powerpoint/2010/main" val="115461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Where do the packages come from?</a:t>
            </a:r>
          </a:p>
        </p:txBody>
      </p:sp>
      <p:sp>
        <p:nvSpPr>
          <p:cNvPr id="3" name="TextBox 2">
            <a:extLst>
              <a:ext uri="{FF2B5EF4-FFF2-40B4-BE49-F238E27FC236}">
                <a16:creationId xmlns:a16="http://schemas.microsoft.com/office/drawing/2014/main" id="{81F1CA61-7786-4D99-9F0F-4EF0819176E6}"/>
              </a:ext>
            </a:extLst>
          </p:cNvPr>
          <p:cNvSpPr txBox="1"/>
          <p:nvPr/>
        </p:nvSpPr>
        <p:spPr>
          <a:xfrm>
            <a:off x="942535" y="1481797"/>
            <a:ext cx="9265920" cy="1938992"/>
          </a:xfrm>
          <a:prstGeom prst="rect">
            <a:avLst/>
          </a:prstGeom>
          <a:noFill/>
        </p:spPr>
        <p:txBody>
          <a:bodyPr wrap="square" rtlCol="0">
            <a:spAutoFit/>
          </a:bodyPr>
          <a:lstStyle/>
          <a:p>
            <a:pPr marL="285750" indent="-285750">
              <a:buFontTx/>
              <a:buChar char="-"/>
            </a:pPr>
            <a:r>
              <a:rPr lang="en-GB" sz="2400" dirty="0">
                <a:solidFill>
                  <a:schemeClr val="bg2">
                    <a:lumMod val="10000"/>
                  </a:schemeClr>
                </a:solidFill>
              </a:rPr>
              <a:t>Community repository</a:t>
            </a:r>
          </a:p>
          <a:p>
            <a:pPr marL="285750" indent="-285750">
              <a:buFontTx/>
              <a:buChar char="-"/>
            </a:pPr>
            <a:endParaRPr lang="en-GB" sz="2400" dirty="0">
              <a:solidFill>
                <a:schemeClr val="bg2">
                  <a:lumMod val="10000"/>
                </a:schemeClr>
              </a:solidFill>
            </a:endParaRPr>
          </a:p>
          <a:p>
            <a:pPr marL="285750" indent="-285750">
              <a:buFontTx/>
              <a:buChar char="-"/>
            </a:pPr>
            <a:r>
              <a:rPr lang="en-GB" sz="2400" dirty="0">
                <a:solidFill>
                  <a:schemeClr val="bg2">
                    <a:lumMod val="10000"/>
                  </a:schemeClr>
                </a:solidFill>
              </a:rPr>
              <a:t>Build your own repository</a:t>
            </a:r>
          </a:p>
          <a:p>
            <a:pPr marL="285750" indent="-285750">
              <a:buFontTx/>
              <a:buChar char="-"/>
            </a:pPr>
            <a:endParaRPr lang="en-GB" sz="2400" dirty="0">
              <a:solidFill>
                <a:schemeClr val="bg2">
                  <a:lumMod val="10000"/>
                </a:schemeClr>
              </a:solidFill>
            </a:endParaRPr>
          </a:p>
          <a:p>
            <a:pPr marL="285750" indent="-285750">
              <a:buFontTx/>
              <a:buChar char="-"/>
            </a:pPr>
            <a:endParaRPr lang="en-GB" sz="2400" dirty="0">
              <a:solidFill>
                <a:schemeClr val="bg2">
                  <a:lumMod val="10000"/>
                </a:schemeClr>
              </a:solidFill>
            </a:endParaRPr>
          </a:p>
        </p:txBody>
      </p:sp>
      <p:pic>
        <p:nvPicPr>
          <p:cNvPr id="5" name="Picture 4">
            <a:extLst>
              <a:ext uri="{FF2B5EF4-FFF2-40B4-BE49-F238E27FC236}">
                <a16:creationId xmlns:a16="http://schemas.microsoft.com/office/drawing/2014/main" id="{D1DA3581-9549-4ED0-AD57-44A267526BC7}"/>
              </a:ext>
            </a:extLst>
          </p:cNvPr>
          <p:cNvPicPr>
            <a:picLocks noChangeAspect="1"/>
          </p:cNvPicPr>
          <p:nvPr/>
        </p:nvPicPr>
        <p:blipFill>
          <a:blip r:embed="rId3"/>
          <a:stretch>
            <a:fillRect/>
          </a:stretch>
        </p:blipFill>
        <p:spPr>
          <a:xfrm>
            <a:off x="4629453" y="4014950"/>
            <a:ext cx="7184174" cy="1613315"/>
          </a:xfrm>
          <a:prstGeom prst="rect">
            <a:avLst/>
          </a:prstGeom>
        </p:spPr>
      </p:pic>
    </p:spTree>
    <p:extLst>
      <p:ext uri="{BB962C8B-B14F-4D97-AF65-F5344CB8AC3E}">
        <p14:creationId xmlns:p14="http://schemas.microsoft.com/office/powerpoint/2010/main" val="2735334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Contributing</a:t>
            </a:r>
          </a:p>
        </p:txBody>
      </p:sp>
      <p:pic>
        <p:nvPicPr>
          <p:cNvPr id="4" name="Picture 3">
            <a:extLst>
              <a:ext uri="{FF2B5EF4-FFF2-40B4-BE49-F238E27FC236}">
                <a16:creationId xmlns:a16="http://schemas.microsoft.com/office/drawing/2014/main" id="{9FB971F3-CE1F-4302-A0F5-1E06539F7BC1}"/>
              </a:ext>
            </a:extLst>
          </p:cNvPr>
          <p:cNvPicPr>
            <a:picLocks noChangeAspect="1"/>
          </p:cNvPicPr>
          <p:nvPr/>
        </p:nvPicPr>
        <p:blipFill>
          <a:blip r:embed="rId3"/>
          <a:stretch>
            <a:fillRect/>
          </a:stretch>
        </p:blipFill>
        <p:spPr>
          <a:xfrm>
            <a:off x="8335630" y="3132083"/>
            <a:ext cx="3085933" cy="2554117"/>
          </a:xfrm>
          <a:prstGeom prst="rect">
            <a:avLst/>
          </a:prstGeom>
        </p:spPr>
      </p:pic>
      <p:sp>
        <p:nvSpPr>
          <p:cNvPr id="5" name="TextBox 4">
            <a:extLst>
              <a:ext uri="{FF2B5EF4-FFF2-40B4-BE49-F238E27FC236}">
                <a16:creationId xmlns:a16="http://schemas.microsoft.com/office/drawing/2014/main" id="{FFC711D5-FA0B-4976-8812-1BF054E0B9A8}"/>
              </a:ext>
            </a:extLst>
          </p:cNvPr>
          <p:cNvSpPr txBox="1"/>
          <p:nvPr/>
        </p:nvSpPr>
        <p:spPr>
          <a:xfrm>
            <a:off x="1145628" y="1907628"/>
            <a:ext cx="6971430" cy="1569660"/>
          </a:xfrm>
          <a:prstGeom prst="rect">
            <a:avLst/>
          </a:prstGeom>
          <a:noFill/>
        </p:spPr>
        <p:txBody>
          <a:bodyPr wrap="square" rtlCol="0">
            <a:spAutoFit/>
          </a:bodyPr>
          <a:lstStyle/>
          <a:p>
            <a:pPr marL="285750" indent="-285750">
              <a:buFontTx/>
              <a:buChar char="-"/>
            </a:pPr>
            <a:r>
              <a:rPr lang="en-GB" sz="2400" dirty="0">
                <a:solidFill>
                  <a:schemeClr val="bg2">
                    <a:lumMod val="10000"/>
                  </a:schemeClr>
                </a:solidFill>
              </a:rPr>
              <a:t>Anyone can contribute</a:t>
            </a:r>
          </a:p>
          <a:p>
            <a:pPr lvl="1"/>
            <a:r>
              <a:rPr lang="en-GB" sz="2400" b="1" dirty="0">
                <a:solidFill>
                  <a:schemeClr val="bg2">
                    <a:lumMod val="10000"/>
                  </a:schemeClr>
                </a:solidFill>
              </a:rPr>
              <a:t>  </a:t>
            </a:r>
            <a:r>
              <a:rPr lang="en-GB" sz="2400" b="1" dirty="0" err="1">
                <a:solidFill>
                  <a:schemeClr val="bg2">
                    <a:lumMod val="10000"/>
                  </a:schemeClr>
                </a:solidFill>
              </a:rPr>
              <a:t>choco</a:t>
            </a:r>
            <a:r>
              <a:rPr lang="en-GB" sz="2400" b="1" dirty="0">
                <a:solidFill>
                  <a:schemeClr val="bg2">
                    <a:lumMod val="10000"/>
                  </a:schemeClr>
                </a:solidFill>
              </a:rPr>
              <a:t> new –h</a:t>
            </a:r>
          </a:p>
          <a:p>
            <a:pPr lvl="1"/>
            <a:endParaRPr lang="en-GB" sz="2400" b="1" dirty="0">
              <a:solidFill>
                <a:schemeClr val="bg2">
                  <a:lumMod val="10000"/>
                </a:schemeClr>
              </a:solidFill>
            </a:endParaRPr>
          </a:p>
          <a:p>
            <a:r>
              <a:rPr lang="en-GB" sz="2400" dirty="0">
                <a:solidFill>
                  <a:schemeClr val="bg2">
                    <a:lumMod val="10000"/>
                  </a:schemeClr>
                </a:solidFill>
              </a:rPr>
              <a:t>-  GUI package builder available for business customers</a:t>
            </a:r>
          </a:p>
        </p:txBody>
      </p:sp>
    </p:spTree>
    <p:extLst>
      <p:ext uri="{BB962C8B-B14F-4D97-AF65-F5344CB8AC3E}">
        <p14:creationId xmlns:p14="http://schemas.microsoft.com/office/powerpoint/2010/main" val="1344934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Advanced Commands</a:t>
            </a:r>
          </a:p>
        </p:txBody>
      </p:sp>
      <p:sp>
        <p:nvSpPr>
          <p:cNvPr id="3" name="TextBox 2">
            <a:extLst>
              <a:ext uri="{FF2B5EF4-FFF2-40B4-BE49-F238E27FC236}">
                <a16:creationId xmlns:a16="http://schemas.microsoft.com/office/drawing/2014/main" id="{33D59149-D034-4D0C-9E24-899A2EFD51F9}"/>
              </a:ext>
            </a:extLst>
          </p:cNvPr>
          <p:cNvSpPr txBox="1"/>
          <p:nvPr/>
        </p:nvSpPr>
        <p:spPr>
          <a:xfrm>
            <a:off x="845820" y="1371600"/>
            <a:ext cx="10744200" cy="3416320"/>
          </a:xfrm>
          <a:prstGeom prst="rect">
            <a:avLst/>
          </a:prstGeom>
          <a:noFill/>
        </p:spPr>
        <p:txBody>
          <a:bodyPr wrap="square" rtlCol="0">
            <a:spAutoFit/>
          </a:bodyPr>
          <a:lstStyle/>
          <a:p>
            <a:r>
              <a:rPr lang="en-GB" sz="2400" b="1" dirty="0" err="1">
                <a:solidFill>
                  <a:schemeClr val="bg2">
                    <a:lumMod val="10000"/>
                  </a:schemeClr>
                </a:solidFill>
              </a:rPr>
              <a:t>choco</a:t>
            </a:r>
            <a:r>
              <a:rPr lang="en-GB" sz="2400" b="1" dirty="0">
                <a:solidFill>
                  <a:schemeClr val="bg2">
                    <a:lumMod val="10000"/>
                  </a:schemeClr>
                </a:solidFill>
              </a:rPr>
              <a:t> outdated</a:t>
            </a:r>
          </a:p>
          <a:p>
            <a:r>
              <a:rPr lang="en-GB" sz="2400" b="1" dirty="0">
                <a:solidFill>
                  <a:schemeClr val="bg2">
                    <a:lumMod val="10000"/>
                  </a:schemeClr>
                </a:solidFill>
              </a:rPr>
              <a:t>	</a:t>
            </a:r>
            <a:r>
              <a:rPr lang="en-GB" sz="2400" dirty="0">
                <a:solidFill>
                  <a:schemeClr val="bg2">
                    <a:lumMod val="10000"/>
                  </a:schemeClr>
                </a:solidFill>
              </a:rPr>
              <a:t>- Show packages that are out of date</a:t>
            </a:r>
          </a:p>
          <a:p>
            <a:endParaRPr lang="en-GB" sz="2400" dirty="0">
              <a:solidFill>
                <a:schemeClr val="bg2">
                  <a:lumMod val="10000"/>
                </a:schemeClr>
              </a:solidFill>
            </a:endParaRPr>
          </a:p>
          <a:p>
            <a:r>
              <a:rPr kumimoji="0" lang="en-US" altLang="en-US" sz="2400" b="1" i="0" u="none" strike="noStrike" cap="none" normalizeH="0" baseline="0" dirty="0" err="1">
                <a:ln>
                  <a:noFill/>
                </a:ln>
                <a:solidFill>
                  <a:schemeClr val="bg2">
                    <a:lumMod val="10000"/>
                  </a:schemeClr>
                </a:solidFill>
                <a:effectLst/>
              </a:rPr>
              <a:t>choco</a:t>
            </a:r>
            <a:r>
              <a:rPr kumimoji="0" lang="en-US" altLang="en-US" sz="2400" b="1" i="0" u="none" strike="noStrike" cap="none" normalizeH="0" baseline="0" dirty="0">
                <a:ln>
                  <a:noFill/>
                </a:ln>
                <a:solidFill>
                  <a:schemeClr val="bg2">
                    <a:lumMod val="10000"/>
                  </a:schemeClr>
                </a:solidFill>
                <a:effectLst/>
              </a:rPr>
              <a:t> upgrade all --except="'</a:t>
            </a:r>
            <a:r>
              <a:rPr kumimoji="0" lang="en-US" altLang="en-US" sz="2400" b="1" i="0" u="none" strike="noStrike" cap="none" normalizeH="0" baseline="0" dirty="0" err="1">
                <a:ln>
                  <a:noFill/>
                </a:ln>
                <a:solidFill>
                  <a:schemeClr val="bg2">
                    <a:lumMod val="10000"/>
                  </a:schemeClr>
                </a:solidFill>
                <a:effectLst/>
              </a:rPr>
              <a:t>skype,git</a:t>
            </a:r>
            <a:r>
              <a:rPr kumimoji="0" lang="en-US" altLang="en-US" sz="2400" b="1" i="0" u="none" strike="noStrike" cap="none" normalizeH="0" baseline="0" dirty="0">
                <a:ln>
                  <a:noFill/>
                </a:ln>
                <a:solidFill>
                  <a:schemeClr val="bg2">
                    <a:lumMod val="10000"/>
                  </a:schemeClr>
                </a:solidFill>
                <a:effectLst/>
              </a:rPr>
              <a:t>’”</a:t>
            </a:r>
          </a:p>
          <a:p>
            <a:r>
              <a:rPr lang="en-US" altLang="en-US" sz="2400" b="1" dirty="0">
                <a:solidFill>
                  <a:schemeClr val="bg2">
                    <a:lumMod val="10000"/>
                  </a:schemeClr>
                </a:solidFill>
              </a:rPr>
              <a:t>	</a:t>
            </a:r>
            <a:r>
              <a:rPr lang="en-US" altLang="en-US" sz="2400" dirty="0">
                <a:solidFill>
                  <a:schemeClr val="bg2">
                    <a:lumMod val="10000"/>
                  </a:schemeClr>
                </a:solidFill>
              </a:rPr>
              <a:t>- Upgrade all packages except Skype and Git</a:t>
            </a:r>
          </a:p>
          <a:p>
            <a:endParaRPr kumimoji="0" lang="en-US" altLang="en-US" sz="2400" i="0" u="none" strike="noStrike" cap="none" normalizeH="0" baseline="0" dirty="0">
              <a:ln>
                <a:noFill/>
              </a:ln>
              <a:solidFill>
                <a:schemeClr val="bg2">
                  <a:lumMod val="10000"/>
                </a:schemeClr>
              </a:solidFill>
              <a:effectLst/>
            </a:endParaRPr>
          </a:p>
          <a:p>
            <a:r>
              <a:rPr lang="en-US" altLang="en-US" sz="2400" b="1" dirty="0" err="1">
                <a:solidFill>
                  <a:schemeClr val="bg2">
                    <a:lumMod val="10000"/>
                  </a:schemeClr>
                </a:solidFill>
              </a:rPr>
              <a:t>choco</a:t>
            </a:r>
            <a:r>
              <a:rPr lang="en-US" altLang="en-US" sz="2400" b="1" dirty="0">
                <a:solidFill>
                  <a:schemeClr val="bg2">
                    <a:lumMod val="10000"/>
                  </a:schemeClr>
                </a:solidFill>
              </a:rPr>
              <a:t> install </a:t>
            </a:r>
            <a:r>
              <a:rPr kumimoji="0" lang="en-US" altLang="en-US" sz="2400" b="1" i="0" u="none" strike="noStrike" cap="none" normalizeH="0" baseline="0" dirty="0">
                <a:ln>
                  <a:noFill/>
                </a:ln>
                <a:solidFill>
                  <a:schemeClr val="bg2">
                    <a:lumMod val="10000"/>
                  </a:schemeClr>
                </a:solidFill>
                <a:effectLst/>
              </a:rPr>
              <a:t> </a:t>
            </a:r>
            <a:r>
              <a:rPr kumimoji="0" lang="en-US" altLang="en-US" sz="2400" b="1" i="0" u="none" strike="noStrike" cap="none" normalizeH="0" baseline="0" dirty="0" err="1">
                <a:ln>
                  <a:noFill/>
                </a:ln>
                <a:solidFill>
                  <a:schemeClr val="bg2">
                    <a:lumMod val="10000"/>
                  </a:schemeClr>
                </a:solidFill>
                <a:effectLst/>
              </a:rPr>
              <a:t>packagename</a:t>
            </a:r>
            <a:r>
              <a:rPr kumimoji="0" lang="en-US" altLang="en-US" sz="2400" b="1" i="0" u="none" strike="noStrike" cap="none" normalizeH="0" baseline="0" dirty="0">
                <a:ln>
                  <a:noFill/>
                </a:ln>
                <a:solidFill>
                  <a:schemeClr val="bg2">
                    <a:lumMod val="10000"/>
                  </a:schemeClr>
                </a:solidFill>
                <a:effectLst/>
              </a:rPr>
              <a:t> –x86</a:t>
            </a:r>
          </a:p>
          <a:p>
            <a:r>
              <a:rPr lang="en-US" altLang="en-US" sz="2400" b="1" dirty="0">
                <a:solidFill>
                  <a:schemeClr val="bg2">
                    <a:lumMod val="10000"/>
                  </a:schemeClr>
                </a:solidFill>
              </a:rPr>
              <a:t>	</a:t>
            </a:r>
            <a:r>
              <a:rPr lang="en-US" altLang="en-US" sz="2400" dirty="0">
                <a:solidFill>
                  <a:schemeClr val="bg2">
                    <a:lumMod val="10000"/>
                  </a:schemeClr>
                </a:solidFill>
              </a:rPr>
              <a:t>- Force x86 installation on 64 bit system</a:t>
            </a:r>
            <a:endParaRPr kumimoji="0" lang="en-US" altLang="en-US" sz="2400" i="0" u="none" strike="noStrike" cap="none" normalizeH="0" baseline="0" dirty="0">
              <a:ln>
                <a:noFill/>
              </a:ln>
              <a:solidFill>
                <a:schemeClr val="bg2">
                  <a:lumMod val="10000"/>
                </a:schemeClr>
              </a:solidFill>
              <a:effectLst/>
            </a:endParaRPr>
          </a:p>
          <a:p>
            <a:r>
              <a:rPr lang="en-GB" sz="2400" dirty="0">
                <a:solidFill>
                  <a:schemeClr val="bg2">
                    <a:lumMod val="10000"/>
                  </a:schemeClr>
                </a:solidFill>
              </a:rPr>
              <a:t> </a:t>
            </a:r>
          </a:p>
        </p:txBody>
      </p:sp>
      <p:pic>
        <p:nvPicPr>
          <p:cNvPr id="8" name="Picture 7" descr="A picture containing text&#10;&#10;Description automatically generated">
            <a:extLst>
              <a:ext uri="{FF2B5EF4-FFF2-40B4-BE49-F238E27FC236}">
                <a16:creationId xmlns:a16="http://schemas.microsoft.com/office/drawing/2014/main" id="{E758904C-C512-42BF-98AC-B6E73D26B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3412" y="4501661"/>
            <a:ext cx="2133095" cy="2133095"/>
          </a:xfrm>
          <a:prstGeom prst="rect">
            <a:avLst/>
          </a:prstGeom>
        </p:spPr>
      </p:pic>
    </p:spTree>
    <p:extLst>
      <p:ext uri="{BB962C8B-B14F-4D97-AF65-F5344CB8AC3E}">
        <p14:creationId xmlns:p14="http://schemas.microsoft.com/office/powerpoint/2010/main" val="1897329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Windows Package Manager</a:t>
            </a:r>
          </a:p>
        </p:txBody>
      </p:sp>
      <p:grpSp>
        <p:nvGrpSpPr>
          <p:cNvPr id="7" name="Group 6">
            <a:extLst>
              <a:ext uri="{FF2B5EF4-FFF2-40B4-BE49-F238E27FC236}">
                <a16:creationId xmlns:a16="http://schemas.microsoft.com/office/drawing/2014/main" id="{642E1229-A611-445F-88D8-A882FDCB8F02}"/>
              </a:ext>
            </a:extLst>
          </p:cNvPr>
          <p:cNvGrpSpPr/>
          <p:nvPr/>
        </p:nvGrpSpPr>
        <p:grpSpPr>
          <a:xfrm>
            <a:off x="950815" y="1642686"/>
            <a:ext cx="2370083" cy="1973005"/>
            <a:chOff x="1052409" y="1755227"/>
            <a:chExt cx="2370083" cy="1973005"/>
          </a:xfrm>
        </p:grpSpPr>
        <p:pic>
          <p:nvPicPr>
            <p:cNvPr id="8" name="Picture 7" descr="Icon&#10;&#10;Description automatically generated">
              <a:extLst>
                <a:ext uri="{FF2B5EF4-FFF2-40B4-BE49-F238E27FC236}">
                  <a16:creationId xmlns:a16="http://schemas.microsoft.com/office/drawing/2014/main" id="{C6F87458-33B1-405C-AC86-42087322E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947" y="1755227"/>
              <a:ext cx="1352861" cy="1366345"/>
            </a:xfrm>
            <a:prstGeom prst="rect">
              <a:avLst/>
            </a:prstGeom>
          </p:spPr>
        </p:pic>
        <p:sp>
          <p:nvSpPr>
            <p:cNvPr id="9" name="TextBox 8">
              <a:extLst>
                <a:ext uri="{FF2B5EF4-FFF2-40B4-BE49-F238E27FC236}">
                  <a16:creationId xmlns:a16="http://schemas.microsoft.com/office/drawing/2014/main" id="{717C853B-36D1-4945-A636-CC83581B137D}"/>
                </a:ext>
              </a:extLst>
            </p:cNvPr>
            <p:cNvSpPr txBox="1"/>
            <p:nvPr/>
          </p:nvSpPr>
          <p:spPr>
            <a:xfrm>
              <a:off x="1052409" y="3266567"/>
              <a:ext cx="2370083" cy="461665"/>
            </a:xfrm>
            <a:prstGeom prst="rect">
              <a:avLst/>
            </a:prstGeom>
            <a:noFill/>
          </p:spPr>
          <p:txBody>
            <a:bodyPr wrap="square" rtlCol="0">
              <a:spAutoFit/>
            </a:bodyPr>
            <a:lstStyle/>
            <a:p>
              <a:pPr algn="ctr"/>
              <a:r>
                <a:rPr lang="en-GB" sz="2400" dirty="0">
                  <a:solidFill>
                    <a:schemeClr val="bg2">
                      <a:lumMod val="10000"/>
                    </a:schemeClr>
                  </a:solidFill>
                </a:rPr>
                <a:t>Open Source</a:t>
              </a:r>
            </a:p>
          </p:txBody>
        </p:sp>
      </p:grpSp>
      <p:grpSp>
        <p:nvGrpSpPr>
          <p:cNvPr id="4" name="Group 3">
            <a:extLst>
              <a:ext uri="{FF2B5EF4-FFF2-40B4-BE49-F238E27FC236}">
                <a16:creationId xmlns:a16="http://schemas.microsoft.com/office/drawing/2014/main" id="{2B4E1D3D-7633-4D84-A418-D14909B61364}"/>
              </a:ext>
            </a:extLst>
          </p:cNvPr>
          <p:cNvGrpSpPr/>
          <p:nvPr/>
        </p:nvGrpSpPr>
        <p:grpSpPr>
          <a:xfrm>
            <a:off x="7618117" y="889307"/>
            <a:ext cx="4234500" cy="2873101"/>
            <a:chOff x="7482129" y="742590"/>
            <a:chExt cx="4234500" cy="2873101"/>
          </a:xfrm>
        </p:grpSpPr>
        <p:pic>
          <p:nvPicPr>
            <p:cNvPr id="4098" name="Picture 2" descr="Download Windows 10 Logo in SVG Vector or PNG File Format - Logo.wine">
              <a:extLst>
                <a:ext uri="{FF2B5EF4-FFF2-40B4-BE49-F238E27FC236}">
                  <a16:creationId xmlns:a16="http://schemas.microsoft.com/office/drawing/2014/main" id="{E61026E4-7AB9-4951-B4F6-41FFF387F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0727" y="742590"/>
              <a:ext cx="3617155" cy="24114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troducing Windows 11 – Press materials for Windows 11 news announcement">
              <a:extLst>
                <a:ext uri="{FF2B5EF4-FFF2-40B4-BE49-F238E27FC236}">
                  <a16:creationId xmlns:a16="http://schemas.microsoft.com/office/drawing/2014/main" id="{BBB3174F-3001-43E5-B574-48CEA967A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2129" y="1948308"/>
              <a:ext cx="3908012" cy="15794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93F52E-2A10-47BE-BFF7-B4A6C6D3432E}"/>
                </a:ext>
              </a:extLst>
            </p:cNvPr>
            <p:cNvSpPr txBox="1"/>
            <p:nvPr/>
          </p:nvSpPr>
          <p:spPr>
            <a:xfrm>
              <a:off x="7580727" y="3154026"/>
              <a:ext cx="4135902" cy="461665"/>
            </a:xfrm>
            <a:prstGeom prst="rect">
              <a:avLst/>
            </a:prstGeom>
            <a:noFill/>
          </p:spPr>
          <p:txBody>
            <a:bodyPr wrap="square" rtlCol="0">
              <a:spAutoFit/>
            </a:bodyPr>
            <a:lstStyle/>
            <a:p>
              <a:pPr algn="ctr"/>
              <a:r>
                <a:rPr lang="en-GB" sz="2400" dirty="0">
                  <a:solidFill>
                    <a:schemeClr val="bg2">
                      <a:lumMod val="10000"/>
                    </a:schemeClr>
                  </a:solidFill>
                </a:rPr>
                <a:t>Supported Operating Systems</a:t>
              </a:r>
            </a:p>
          </p:txBody>
        </p:sp>
      </p:grpSp>
      <p:grpSp>
        <p:nvGrpSpPr>
          <p:cNvPr id="14" name="Group 13">
            <a:extLst>
              <a:ext uri="{FF2B5EF4-FFF2-40B4-BE49-F238E27FC236}">
                <a16:creationId xmlns:a16="http://schemas.microsoft.com/office/drawing/2014/main" id="{F8A53611-3AD3-4623-B59F-67B0D50220B5}"/>
              </a:ext>
            </a:extLst>
          </p:cNvPr>
          <p:cNvGrpSpPr/>
          <p:nvPr/>
        </p:nvGrpSpPr>
        <p:grpSpPr>
          <a:xfrm>
            <a:off x="4540354" y="3814051"/>
            <a:ext cx="2536874" cy="2227799"/>
            <a:chOff x="4634139" y="3823429"/>
            <a:chExt cx="2536874" cy="2227799"/>
          </a:xfrm>
        </p:grpSpPr>
        <p:pic>
          <p:nvPicPr>
            <p:cNvPr id="10" name="Picture 9" descr="Icon&#10;&#10;Description automatically generated">
              <a:extLst>
                <a:ext uri="{FF2B5EF4-FFF2-40B4-BE49-F238E27FC236}">
                  <a16:creationId xmlns:a16="http://schemas.microsoft.com/office/drawing/2014/main" id="{42F6F553-D4A5-4071-8A8D-A0996B86D8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9963" y="3823429"/>
              <a:ext cx="1845227" cy="1599665"/>
            </a:xfrm>
            <a:prstGeom prst="rect">
              <a:avLst/>
            </a:prstGeom>
          </p:spPr>
        </p:pic>
        <p:sp>
          <p:nvSpPr>
            <p:cNvPr id="12" name="TextBox 11">
              <a:extLst>
                <a:ext uri="{FF2B5EF4-FFF2-40B4-BE49-F238E27FC236}">
                  <a16:creationId xmlns:a16="http://schemas.microsoft.com/office/drawing/2014/main" id="{AA940E17-79D1-4D4D-A7AE-70A7FDA078BE}"/>
                </a:ext>
              </a:extLst>
            </p:cNvPr>
            <p:cNvSpPr txBox="1"/>
            <p:nvPr/>
          </p:nvSpPr>
          <p:spPr>
            <a:xfrm>
              <a:off x="4634139" y="5589563"/>
              <a:ext cx="2536874" cy="461665"/>
            </a:xfrm>
            <a:prstGeom prst="rect">
              <a:avLst/>
            </a:prstGeom>
            <a:noFill/>
          </p:spPr>
          <p:txBody>
            <a:bodyPr wrap="square" rtlCol="0">
              <a:spAutoFit/>
            </a:bodyPr>
            <a:lstStyle/>
            <a:p>
              <a:pPr algn="ctr"/>
              <a:r>
                <a:rPr lang="en-GB" sz="2400" dirty="0">
                  <a:solidFill>
                    <a:schemeClr val="bg2">
                      <a:lumMod val="10000"/>
                    </a:schemeClr>
                  </a:solidFill>
                </a:rPr>
                <a:t>Free</a:t>
              </a:r>
            </a:p>
          </p:txBody>
        </p:sp>
      </p:grpSp>
    </p:spTree>
    <p:extLst>
      <p:ext uri="{BB962C8B-B14F-4D97-AF65-F5344CB8AC3E}">
        <p14:creationId xmlns:p14="http://schemas.microsoft.com/office/powerpoint/2010/main" val="107907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Install </a:t>
            </a:r>
            <a:r>
              <a:rPr lang="en-GB" sz="4400" dirty="0" err="1">
                <a:solidFill>
                  <a:schemeClr val="bg2">
                    <a:lumMod val="10000"/>
                  </a:schemeClr>
                </a:solidFill>
              </a:rPr>
              <a:t>winget</a:t>
            </a:r>
            <a:endParaRPr lang="en-GB" sz="4400" dirty="0">
              <a:solidFill>
                <a:schemeClr val="bg2">
                  <a:lumMod val="10000"/>
                </a:schemeClr>
              </a:solidFill>
            </a:endParaRPr>
          </a:p>
        </p:txBody>
      </p:sp>
      <p:sp>
        <p:nvSpPr>
          <p:cNvPr id="5" name="TextBox 4">
            <a:extLst>
              <a:ext uri="{FF2B5EF4-FFF2-40B4-BE49-F238E27FC236}">
                <a16:creationId xmlns:a16="http://schemas.microsoft.com/office/drawing/2014/main" id="{13CE28A0-CEBE-456C-91EC-4C2A3441C002}"/>
              </a:ext>
            </a:extLst>
          </p:cNvPr>
          <p:cNvSpPr txBox="1"/>
          <p:nvPr/>
        </p:nvSpPr>
        <p:spPr>
          <a:xfrm>
            <a:off x="868680" y="2029968"/>
            <a:ext cx="9825228" cy="1938992"/>
          </a:xfrm>
          <a:prstGeom prst="rect">
            <a:avLst/>
          </a:prstGeom>
          <a:noFill/>
        </p:spPr>
        <p:txBody>
          <a:bodyPr wrap="square" rtlCol="0">
            <a:spAutoFit/>
          </a:bodyPr>
          <a:lstStyle/>
          <a:p>
            <a:pPr marL="285750" indent="-285750">
              <a:buFontTx/>
              <a:buChar char="-"/>
            </a:pPr>
            <a:r>
              <a:rPr lang="en-GB" sz="2400" dirty="0">
                <a:solidFill>
                  <a:schemeClr val="bg2">
                    <a:lumMod val="10000"/>
                  </a:schemeClr>
                </a:solidFill>
              </a:rPr>
              <a:t>Microsoft Store</a:t>
            </a:r>
          </a:p>
          <a:p>
            <a:pPr marL="285750" indent="-285750">
              <a:buFontTx/>
              <a:buChar char="-"/>
            </a:pPr>
            <a:endParaRPr lang="en-GB" sz="2400" dirty="0">
              <a:solidFill>
                <a:schemeClr val="bg2">
                  <a:lumMod val="10000"/>
                </a:schemeClr>
              </a:solidFill>
            </a:endParaRPr>
          </a:p>
          <a:p>
            <a:pPr marL="285750" indent="-285750">
              <a:buFontTx/>
              <a:buChar char="-"/>
            </a:pPr>
            <a:r>
              <a:rPr lang="en-GB" sz="2400" dirty="0">
                <a:solidFill>
                  <a:schemeClr val="bg2">
                    <a:lumMod val="10000"/>
                  </a:schemeClr>
                </a:solidFill>
              </a:rPr>
              <a:t>Manual install</a:t>
            </a:r>
          </a:p>
          <a:p>
            <a:pPr marL="285750" indent="-285750">
              <a:buFontTx/>
              <a:buChar char="-"/>
            </a:pPr>
            <a:endParaRPr lang="en-GB" sz="2400" dirty="0">
              <a:solidFill>
                <a:schemeClr val="bg2">
                  <a:lumMod val="10000"/>
                </a:schemeClr>
              </a:solidFill>
            </a:endParaRPr>
          </a:p>
          <a:p>
            <a:pPr marL="285750" indent="-285750">
              <a:buFontTx/>
              <a:buChar char="-"/>
            </a:pPr>
            <a:r>
              <a:rPr lang="en-GB" sz="2400" dirty="0">
                <a:solidFill>
                  <a:schemeClr val="bg2">
                    <a:lumMod val="10000"/>
                  </a:schemeClr>
                </a:solidFill>
              </a:rPr>
              <a:t>Windows Insider builds</a:t>
            </a:r>
          </a:p>
        </p:txBody>
      </p:sp>
      <p:pic>
        <p:nvPicPr>
          <p:cNvPr id="11" name="Picture 10">
            <a:extLst>
              <a:ext uri="{FF2B5EF4-FFF2-40B4-BE49-F238E27FC236}">
                <a16:creationId xmlns:a16="http://schemas.microsoft.com/office/drawing/2014/main" id="{AAB60E3B-2A7B-4DE9-9ADB-78115AA517A4}"/>
              </a:ext>
            </a:extLst>
          </p:cNvPr>
          <p:cNvPicPr>
            <a:picLocks noChangeAspect="1"/>
          </p:cNvPicPr>
          <p:nvPr/>
        </p:nvPicPr>
        <p:blipFill>
          <a:blip r:embed="rId3"/>
          <a:stretch>
            <a:fillRect/>
          </a:stretch>
        </p:blipFill>
        <p:spPr>
          <a:xfrm>
            <a:off x="6495246" y="1725636"/>
            <a:ext cx="4198662" cy="3828757"/>
          </a:xfrm>
          <a:prstGeom prst="rect">
            <a:avLst/>
          </a:prstGeom>
        </p:spPr>
      </p:pic>
    </p:spTree>
    <p:extLst>
      <p:ext uri="{BB962C8B-B14F-4D97-AF65-F5344CB8AC3E}">
        <p14:creationId xmlns:p14="http://schemas.microsoft.com/office/powerpoint/2010/main" val="455934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Search for packages</a:t>
            </a:r>
          </a:p>
        </p:txBody>
      </p:sp>
      <p:pic>
        <p:nvPicPr>
          <p:cNvPr id="3" name="wingetsearch">
            <a:hlinkClick r:id="" action="ppaction://media"/>
            <a:extLst>
              <a:ext uri="{FF2B5EF4-FFF2-40B4-BE49-F238E27FC236}">
                <a16:creationId xmlns:a16="http://schemas.microsoft.com/office/drawing/2014/main" id="{62BAA202-266E-44B6-8ABB-EA780C6610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09346" y="1124483"/>
            <a:ext cx="9573308" cy="5306503"/>
          </a:xfrm>
          <a:prstGeom prst="rect">
            <a:avLst/>
          </a:prstGeom>
        </p:spPr>
      </p:pic>
    </p:spTree>
    <p:extLst>
      <p:ext uri="{BB962C8B-B14F-4D97-AF65-F5344CB8AC3E}">
        <p14:creationId xmlns:p14="http://schemas.microsoft.com/office/powerpoint/2010/main" val="544998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Where do the packages come from?</a:t>
            </a:r>
          </a:p>
        </p:txBody>
      </p:sp>
      <p:sp>
        <p:nvSpPr>
          <p:cNvPr id="3" name="TextBox 2">
            <a:extLst>
              <a:ext uri="{FF2B5EF4-FFF2-40B4-BE49-F238E27FC236}">
                <a16:creationId xmlns:a16="http://schemas.microsoft.com/office/drawing/2014/main" id="{38D24737-84CB-49C0-A8D7-EA6C2E4BB438}"/>
              </a:ext>
            </a:extLst>
          </p:cNvPr>
          <p:cNvSpPr txBox="1"/>
          <p:nvPr/>
        </p:nvSpPr>
        <p:spPr>
          <a:xfrm>
            <a:off x="2757268" y="2058572"/>
            <a:ext cx="8900160" cy="3170099"/>
          </a:xfrm>
          <a:prstGeom prst="rect">
            <a:avLst/>
          </a:prstGeom>
          <a:noFill/>
        </p:spPr>
        <p:txBody>
          <a:bodyPr wrap="square" rtlCol="0">
            <a:spAutoFit/>
          </a:bodyPr>
          <a:lstStyle/>
          <a:p>
            <a:pPr marL="285750" indent="-285750">
              <a:buFontTx/>
              <a:buChar char="-"/>
            </a:pPr>
            <a:r>
              <a:rPr lang="en-GB" sz="4000" dirty="0">
                <a:solidFill>
                  <a:schemeClr val="bg2">
                    <a:lumMod val="10000"/>
                  </a:schemeClr>
                </a:solidFill>
              </a:rPr>
              <a:t>Microsoft Store</a:t>
            </a:r>
          </a:p>
          <a:p>
            <a:pPr marL="285750" indent="-285750">
              <a:buFontTx/>
              <a:buChar char="-"/>
            </a:pPr>
            <a:endParaRPr lang="en-GB" sz="4000" dirty="0">
              <a:solidFill>
                <a:schemeClr val="bg2">
                  <a:lumMod val="10000"/>
                </a:schemeClr>
              </a:solidFill>
            </a:endParaRPr>
          </a:p>
          <a:p>
            <a:pPr marL="285750" indent="-285750">
              <a:buFontTx/>
              <a:buChar char="-"/>
            </a:pPr>
            <a:r>
              <a:rPr lang="en-GB" sz="4000" dirty="0">
                <a:solidFill>
                  <a:schemeClr val="bg2">
                    <a:lumMod val="10000"/>
                  </a:schemeClr>
                </a:solidFill>
              </a:rPr>
              <a:t>Public/Community Repository</a:t>
            </a:r>
          </a:p>
          <a:p>
            <a:pPr marL="285750" indent="-285750">
              <a:buFontTx/>
              <a:buChar char="-"/>
            </a:pPr>
            <a:endParaRPr lang="en-GB" sz="4000" dirty="0">
              <a:solidFill>
                <a:schemeClr val="bg2">
                  <a:lumMod val="10000"/>
                </a:schemeClr>
              </a:solidFill>
            </a:endParaRPr>
          </a:p>
          <a:p>
            <a:pPr marL="285750" indent="-285750">
              <a:buFontTx/>
              <a:buChar char="-"/>
            </a:pPr>
            <a:r>
              <a:rPr lang="en-GB" sz="4000" dirty="0">
                <a:solidFill>
                  <a:schemeClr val="bg2">
                    <a:lumMod val="10000"/>
                  </a:schemeClr>
                </a:solidFill>
              </a:rPr>
              <a:t>Private Repository</a:t>
            </a:r>
          </a:p>
        </p:txBody>
      </p:sp>
    </p:spTree>
    <p:extLst>
      <p:ext uri="{BB962C8B-B14F-4D97-AF65-F5344CB8AC3E}">
        <p14:creationId xmlns:p14="http://schemas.microsoft.com/office/powerpoint/2010/main" val="4057168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Contributing</a:t>
            </a:r>
          </a:p>
        </p:txBody>
      </p:sp>
      <p:pic>
        <p:nvPicPr>
          <p:cNvPr id="4" name="Picture 3">
            <a:extLst>
              <a:ext uri="{FF2B5EF4-FFF2-40B4-BE49-F238E27FC236}">
                <a16:creationId xmlns:a16="http://schemas.microsoft.com/office/drawing/2014/main" id="{ED1E6232-A95A-4E47-A91D-70BC90B68CC6}"/>
              </a:ext>
            </a:extLst>
          </p:cNvPr>
          <p:cNvPicPr>
            <a:picLocks noChangeAspect="1"/>
          </p:cNvPicPr>
          <p:nvPr/>
        </p:nvPicPr>
        <p:blipFill>
          <a:blip r:embed="rId3"/>
          <a:stretch>
            <a:fillRect/>
          </a:stretch>
        </p:blipFill>
        <p:spPr>
          <a:xfrm>
            <a:off x="6096000" y="1606533"/>
            <a:ext cx="5877645" cy="4353480"/>
          </a:xfrm>
          <a:prstGeom prst="rect">
            <a:avLst/>
          </a:prstGeom>
        </p:spPr>
      </p:pic>
      <p:sp>
        <p:nvSpPr>
          <p:cNvPr id="5" name="TextBox 4">
            <a:extLst>
              <a:ext uri="{FF2B5EF4-FFF2-40B4-BE49-F238E27FC236}">
                <a16:creationId xmlns:a16="http://schemas.microsoft.com/office/drawing/2014/main" id="{8D1301C7-76BB-49CC-8E4D-3C4D40CFB511}"/>
              </a:ext>
            </a:extLst>
          </p:cNvPr>
          <p:cNvSpPr txBox="1"/>
          <p:nvPr/>
        </p:nvSpPr>
        <p:spPr>
          <a:xfrm>
            <a:off x="947223" y="2133356"/>
            <a:ext cx="3976469" cy="1569660"/>
          </a:xfrm>
          <a:prstGeom prst="rect">
            <a:avLst/>
          </a:prstGeom>
          <a:noFill/>
        </p:spPr>
        <p:txBody>
          <a:bodyPr wrap="square" rtlCol="0">
            <a:spAutoFit/>
          </a:bodyPr>
          <a:lstStyle/>
          <a:p>
            <a:pPr marL="342900" indent="-342900">
              <a:buFontTx/>
              <a:buChar char="-"/>
            </a:pPr>
            <a:r>
              <a:rPr lang="en-GB" sz="2400" dirty="0">
                <a:solidFill>
                  <a:schemeClr val="bg2">
                    <a:lumMod val="10000"/>
                  </a:schemeClr>
                </a:solidFill>
              </a:rPr>
              <a:t>Anyone can contribute</a:t>
            </a:r>
            <a:br>
              <a:rPr lang="en-GB" sz="2400" dirty="0">
                <a:solidFill>
                  <a:schemeClr val="bg2">
                    <a:lumMod val="10000"/>
                  </a:schemeClr>
                </a:solidFill>
              </a:rPr>
            </a:br>
            <a:endParaRPr lang="en-GB" sz="2400" dirty="0">
              <a:solidFill>
                <a:schemeClr val="bg2">
                  <a:lumMod val="10000"/>
                </a:schemeClr>
              </a:solidFill>
            </a:endParaRPr>
          </a:p>
          <a:p>
            <a:pPr marL="342900" indent="-342900">
              <a:buFontTx/>
              <a:buChar char="-"/>
            </a:pPr>
            <a:r>
              <a:rPr lang="en-GB" sz="2400" b="0" i="0" u="none" strike="noStrike" dirty="0">
                <a:solidFill>
                  <a:schemeClr val="bg2">
                    <a:lumMod val="10000"/>
                  </a:schemeClr>
                </a:solidFill>
                <a:effectLst/>
              </a:rPr>
              <a:t>Windows Package Manager Manifest Creator</a:t>
            </a:r>
            <a:endParaRPr lang="en-GB" sz="2400" dirty="0">
              <a:solidFill>
                <a:schemeClr val="bg2">
                  <a:lumMod val="10000"/>
                </a:schemeClr>
              </a:solidFill>
            </a:endParaRPr>
          </a:p>
        </p:txBody>
      </p:sp>
    </p:spTree>
    <p:extLst>
      <p:ext uri="{BB962C8B-B14F-4D97-AF65-F5344CB8AC3E}">
        <p14:creationId xmlns:p14="http://schemas.microsoft.com/office/powerpoint/2010/main" val="1447001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Advanced Commands</a:t>
            </a:r>
          </a:p>
        </p:txBody>
      </p:sp>
      <p:sp>
        <p:nvSpPr>
          <p:cNvPr id="3" name="TextBox 2">
            <a:extLst>
              <a:ext uri="{FF2B5EF4-FFF2-40B4-BE49-F238E27FC236}">
                <a16:creationId xmlns:a16="http://schemas.microsoft.com/office/drawing/2014/main" id="{D3BF0014-5F90-4E40-8B8B-6D37B44C3CB1}"/>
              </a:ext>
            </a:extLst>
          </p:cNvPr>
          <p:cNvSpPr txBox="1"/>
          <p:nvPr/>
        </p:nvSpPr>
        <p:spPr>
          <a:xfrm>
            <a:off x="822960" y="1453896"/>
            <a:ext cx="10090404" cy="4154984"/>
          </a:xfrm>
          <a:prstGeom prst="rect">
            <a:avLst/>
          </a:prstGeom>
          <a:noFill/>
        </p:spPr>
        <p:txBody>
          <a:bodyPr wrap="square" rtlCol="0">
            <a:spAutoFit/>
          </a:bodyPr>
          <a:lstStyle/>
          <a:p>
            <a:r>
              <a:rPr lang="en-GB" sz="2400" b="1" dirty="0" err="1">
                <a:solidFill>
                  <a:schemeClr val="bg2">
                    <a:lumMod val="10000"/>
                  </a:schemeClr>
                </a:solidFill>
              </a:rPr>
              <a:t>winget</a:t>
            </a:r>
            <a:r>
              <a:rPr lang="en-GB" sz="2400" b="1" dirty="0">
                <a:solidFill>
                  <a:schemeClr val="bg2">
                    <a:lumMod val="10000"/>
                  </a:schemeClr>
                </a:solidFill>
              </a:rPr>
              <a:t> install --id </a:t>
            </a:r>
            <a:r>
              <a:rPr lang="en-GB" sz="2400" b="1" dirty="0" err="1">
                <a:solidFill>
                  <a:schemeClr val="bg2">
                    <a:lumMod val="10000"/>
                  </a:schemeClr>
                </a:solidFill>
              </a:rPr>
              <a:t>packagename.packagename</a:t>
            </a:r>
            <a:r>
              <a:rPr lang="en-GB" sz="2400" b="1" dirty="0">
                <a:solidFill>
                  <a:schemeClr val="bg2">
                    <a:lumMod val="10000"/>
                  </a:schemeClr>
                </a:solidFill>
              </a:rPr>
              <a:t> --silent</a:t>
            </a:r>
          </a:p>
          <a:p>
            <a:r>
              <a:rPr lang="en-GB" sz="2400" dirty="0">
                <a:solidFill>
                  <a:schemeClr val="bg2">
                    <a:lumMod val="10000"/>
                  </a:schemeClr>
                </a:solidFill>
              </a:rPr>
              <a:t>	- No display boxes</a:t>
            </a:r>
          </a:p>
          <a:p>
            <a:endParaRPr lang="en-GB" sz="2400" dirty="0">
              <a:solidFill>
                <a:schemeClr val="bg2">
                  <a:lumMod val="10000"/>
                </a:schemeClr>
              </a:solidFill>
            </a:endParaRPr>
          </a:p>
          <a:p>
            <a:r>
              <a:rPr lang="en-GB" sz="2400" b="1" dirty="0" err="1">
                <a:solidFill>
                  <a:schemeClr val="bg2">
                    <a:lumMod val="10000"/>
                  </a:schemeClr>
                </a:solidFill>
              </a:rPr>
              <a:t>winget</a:t>
            </a:r>
            <a:r>
              <a:rPr lang="en-GB" sz="2400" b="1" dirty="0">
                <a:solidFill>
                  <a:schemeClr val="bg2">
                    <a:lumMod val="10000"/>
                  </a:schemeClr>
                </a:solidFill>
              </a:rPr>
              <a:t> install --id </a:t>
            </a:r>
            <a:r>
              <a:rPr lang="en-GB" sz="2400" b="1" dirty="0" err="1">
                <a:solidFill>
                  <a:schemeClr val="bg2">
                    <a:lumMod val="10000"/>
                  </a:schemeClr>
                </a:solidFill>
              </a:rPr>
              <a:t>packagename.packagename</a:t>
            </a:r>
            <a:r>
              <a:rPr lang="en-GB" sz="2400" b="1" dirty="0">
                <a:solidFill>
                  <a:schemeClr val="bg2">
                    <a:lumMod val="10000"/>
                  </a:schemeClr>
                </a:solidFill>
              </a:rPr>
              <a:t> --version 1.62.0</a:t>
            </a:r>
          </a:p>
          <a:p>
            <a:r>
              <a:rPr lang="en-GB" sz="2400" dirty="0">
                <a:solidFill>
                  <a:schemeClr val="bg2">
                    <a:lumMod val="10000"/>
                  </a:schemeClr>
                </a:solidFill>
              </a:rPr>
              <a:t>	- Specify the version to install</a:t>
            </a:r>
          </a:p>
          <a:p>
            <a:endParaRPr lang="en-GB" sz="2400" dirty="0">
              <a:solidFill>
                <a:schemeClr val="bg2">
                  <a:lumMod val="10000"/>
                </a:schemeClr>
              </a:solidFill>
            </a:endParaRPr>
          </a:p>
          <a:p>
            <a:r>
              <a:rPr lang="en-GB" sz="2400" b="1" dirty="0" err="1">
                <a:solidFill>
                  <a:schemeClr val="bg2">
                    <a:lumMod val="10000"/>
                  </a:schemeClr>
                </a:solidFill>
              </a:rPr>
              <a:t>winget</a:t>
            </a:r>
            <a:r>
              <a:rPr lang="en-GB" sz="2400" b="1" dirty="0">
                <a:solidFill>
                  <a:schemeClr val="bg2">
                    <a:lumMod val="10000"/>
                  </a:schemeClr>
                </a:solidFill>
              </a:rPr>
              <a:t> upgrade --all</a:t>
            </a:r>
          </a:p>
          <a:p>
            <a:r>
              <a:rPr lang="en-GB" sz="2400" dirty="0">
                <a:solidFill>
                  <a:schemeClr val="bg2">
                    <a:lumMod val="10000"/>
                  </a:schemeClr>
                </a:solidFill>
              </a:rPr>
              <a:t>	- Upgrades all installed software</a:t>
            </a:r>
          </a:p>
          <a:p>
            <a:endParaRPr lang="en-GB" sz="2400" dirty="0">
              <a:solidFill>
                <a:schemeClr val="bg2">
                  <a:lumMod val="10000"/>
                </a:schemeClr>
              </a:solidFill>
            </a:endParaRPr>
          </a:p>
          <a:p>
            <a:endParaRPr lang="en-GB" sz="2400" dirty="0">
              <a:solidFill>
                <a:schemeClr val="bg2">
                  <a:lumMod val="10000"/>
                </a:schemeClr>
              </a:solidFill>
            </a:endParaRPr>
          </a:p>
          <a:p>
            <a:endParaRPr lang="en-GB" sz="2400" dirty="0">
              <a:solidFill>
                <a:schemeClr val="bg2">
                  <a:lumMod val="10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47A8536F-7A48-478B-86BB-8111D10E2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3412" y="4501661"/>
            <a:ext cx="2133095" cy="2133095"/>
          </a:xfrm>
          <a:prstGeom prst="rect">
            <a:avLst/>
          </a:prstGeom>
        </p:spPr>
      </p:pic>
    </p:spTree>
    <p:extLst>
      <p:ext uri="{BB962C8B-B14F-4D97-AF65-F5344CB8AC3E}">
        <p14:creationId xmlns:p14="http://schemas.microsoft.com/office/powerpoint/2010/main" val="1739220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Advanced Commands</a:t>
            </a:r>
          </a:p>
        </p:txBody>
      </p:sp>
      <p:pic>
        <p:nvPicPr>
          <p:cNvPr id="6" name="Picture 5">
            <a:extLst>
              <a:ext uri="{FF2B5EF4-FFF2-40B4-BE49-F238E27FC236}">
                <a16:creationId xmlns:a16="http://schemas.microsoft.com/office/drawing/2014/main" id="{140AFF34-2669-42FE-8C07-8CE0B8D4A096}"/>
              </a:ext>
            </a:extLst>
          </p:cNvPr>
          <p:cNvPicPr>
            <a:picLocks noChangeAspect="1"/>
          </p:cNvPicPr>
          <p:nvPr/>
        </p:nvPicPr>
        <p:blipFill>
          <a:blip r:embed="rId3"/>
          <a:stretch>
            <a:fillRect/>
          </a:stretch>
        </p:blipFill>
        <p:spPr>
          <a:xfrm>
            <a:off x="884250" y="1293412"/>
            <a:ext cx="8723983" cy="4533772"/>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47A8536F-7A48-478B-86BB-8111D10E2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412" y="4501661"/>
            <a:ext cx="2133095" cy="2133095"/>
          </a:xfrm>
          <a:prstGeom prst="rect">
            <a:avLst/>
          </a:prstGeom>
        </p:spPr>
      </p:pic>
      <p:sp>
        <p:nvSpPr>
          <p:cNvPr id="7" name="TextBox 6">
            <a:extLst>
              <a:ext uri="{FF2B5EF4-FFF2-40B4-BE49-F238E27FC236}">
                <a16:creationId xmlns:a16="http://schemas.microsoft.com/office/drawing/2014/main" id="{33D74424-CC9E-48AD-8398-844A75276622}"/>
              </a:ext>
            </a:extLst>
          </p:cNvPr>
          <p:cNvSpPr txBox="1"/>
          <p:nvPr/>
        </p:nvSpPr>
        <p:spPr>
          <a:xfrm>
            <a:off x="884250" y="5988148"/>
            <a:ext cx="8264439" cy="400110"/>
          </a:xfrm>
          <a:prstGeom prst="rect">
            <a:avLst/>
          </a:prstGeom>
          <a:noFill/>
        </p:spPr>
        <p:txBody>
          <a:bodyPr wrap="square" rtlCol="0">
            <a:spAutoFit/>
          </a:bodyPr>
          <a:lstStyle/>
          <a:p>
            <a:r>
              <a:rPr lang="en-GB" sz="2000" b="1" dirty="0" err="1">
                <a:solidFill>
                  <a:schemeClr val="bg2">
                    <a:lumMod val="10000"/>
                  </a:schemeClr>
                </a:solidFill>
              </a:rPr>
              <a:t>winget</a:t>
            </a:r>
            <a:r>
              <a:rPr lang="en-GB" sz="2000" b="1" dirty="0">
                <a:solidFill>
                  <a:schemeClr val="bg2">
                    <a:lumMod val="10000"/>
                  </a:schemeClr>
                </a:solidFill>
              </a:rPr>
              <a:t> show </a:t>
            </a:r>
            <a:r>
              <a:rPr lang="en-GB" sz="2000" b="1" dirty="0" err="1">
                <a:solidFill>
                  <a:schemeClr val="bg2">
                    <a:lumMod val="10000"/>
                  </a:schemeClr>
                </a:solidFill>
              </a:rPr>
              <a:t>git.git</a:t>
            </a:r>
            <a:endParaRPr lang="en-GB" sz="2000" b="1" dirty="0">
              <a:solidFill>
                <a:schemeClr val="bg2">
                  <a:lumMod val="10000"/>
                </a:schemeClr>
              </a:solidFill>
            </a:endParaRPr>
          </a:p>
        </p:txBody>
      </p:sp>
    </p:spTree>
    <p:extLst>
      <p:ext uri="{BB962C8B-B14F-4D97-AF65-F5344CB8AC3E}">
        <p14:creationId xmlns:p14="http://schemas.microsoft.com/office/powerpoint/2010/main" val="592884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CEDCE56-5723-44C3-B6BF-5B14E177A6EA}"/>
              </a:ext>
            </a:extLst>
          </p:cNvPr>
          <p:cNvSpPr>
            <a:spLocks noGrp="1"/>
          </p:cNvSpPr>
          <p:nvPr>
            <p:ph type="title" idx="4294967295"/>
          </p:nvPr>
        </p:nvSpPr>
        <p:spPr>
          <a:xfrm>
            <a:off x="0" y="457200"/>
            <a:ext cx="12192000" cy="839788"/>
          </a:xfrm>
          <a:prstGeom prst="rect">
            <a:avLst/>
          </a:prstGeom>
        </p:spPr>
        <p:txBody>
          <a:bodyPr>
            <a:normAutofit/>
          </a:bodyPr>
          <a:lstStyle/>
          <a:p>
            <a:pPr algn="ctr"/>
            <a:r>
              <a:rPr lang="en-US" sz="4800" b="1" dirty="0"/>
              <a:t>Glasgow Azure User Group</a:t>
            </a:r>
          </a:p>
        </p:txBody>
      </p:sp>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8799443" y="6536826"/>
              <a:ext cx="31183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Glasgow Azure User Group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graphicFrame>
        <p:nvGraphicFramePr>
          <p:cNvPr id="3" name="Diagram 2">
            <a:extLst>
              <a:ext uri="{FF2B5EF4-FFF2-40B4-BE49-F238E27FC236}">
                <a16:creationId xmlns:a16="http://schemas.microsoft.com/office/drawing/2014/main" id="{BE60AF43-BF75-4F1E-94B3-D80739DA0D62}"/>
              </a:ext>
            </a:extLst>
          </p:cNvPr>
          <p:cNvGraphicFramePr/>
          <p:nvPr>
            <p:extLst>
              <p:ext uri="{D42A27DB-BD31-4B8C-83A1-F6EECF244321}">
                <p14:modId xmlns:p14="http://schemas.microsoft.com/office/powerpoint/2010/main" val="1023903062"/>
              </p:ext>
            </p:extLst>
          </p:nvPr>
        </p:nvGraphicFramePr>
        <p:xfrm>
          <a:off x="402167" y="719666"/>
          <a:ext cx="11515576"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AE02C23E-998F-4E7B-A8CA-66142D46A021}"/>
              </a:ext>
            </a:extLst>
          </p:cNvPr>
          <p:cNvSpPr txBox="1"/>
          <p:nvPr/>
        </p:nvSpPr>
        <p:spPr>
          <a:xfrm rot="20447425">
            <a:off x="495298" y="3624588"/>
            <a:ext cx="2912533" cy="1200329"/>
          </a:xfrm>
          <a:prstGeom prst="rect">
            <a:avLst/>
          </a:prstGeom>
          <a:noFill/>
        </p:spPr>
        <p:txBody>
          <a:bodyPr wrap="square" rtlCol="0">
            <a:spAutoFit/>
          </a:bodyPr>
          <a:lstStyle/>
          <a:p>
            <a:pPr algn="ctr"/>
            <a:r>
              <a:rPr lang="en-GB" sz="2400" dirty="0">
                <a:latin typeface="Stamped" pitchFamily="2" charset="2"/>
              </a:rPr>
              <a:t>First Scottish Azure User Group</a:t>
            </a:r>
          </a:p>
        </p:txBody>
      </p:sp>
      <p:sp>
        <p:nvSpPr>
          <p:cNvPr id="8" name="TextBox 7">
            <a:extLst>
              <a:ext uri="{FF2B5EF4-FFF2-40B4-BE49-F238E27FC236}">
                <a16:creationId xmlns:a16="http://schemas.microsoft.com/office/drawing/2014/main" id="{C0910DD1-8D34-4C8B-A165-54840DF543DC}"/>
              </a:ext>
            </a:extLst>
          </p:cNvPr>
          <p:cNvSpPr txBox="1"/>
          <p:nvPr/>
        </p:nvSpPr>
        <p:spPr>
          <a:xfrm rot="1156411">
            <a:off x="279401" y="4996711"/>
            <a:ext cx="3103033" cy="830997"/>
          </a:xfrm>
          <a:prstGeom prst="rect">
            <a:avLst/>
          </a:prstGeom>
          <a:noFill/>
        </p:spPr>
        <p:txBody>
          <a:bodyPr wrap="square" rtlCol="0">
            <a:spAutoFit/>
          </a:bodyPr>
          <a:lstStyle/>
          <a:p>
            <a:pPr algn="ctr"/>
            <a:r>
              <a:rPr lang="en-GB" sz="2400" dirty="0">
                <a:latin typeface="Stamped" pitchFamily="2" charset="2"/>
              </a:rPr>
              <a:t>Second azure user group in </a:t>
            </a:r>
            <a:r>
              <a:rPr lang="en-GB" sz="2400" dirty="0" err="1">
                <a:latin typeface="Stamped" pitchFamily="2" charset="2"/>
              </a:rPr>
              <a:t>uk</a:t>
            </a:r>
            <a:endParaRPr lang="en-GB" sz="2400" dirty="0">
              <a:latin typeface="Stamped" pitchFamily="2" charset="2"/>
            </a:endParaRPr>
          </a:p>
        </p:txBody>
      </p:sp>
    </p:spTree>
    <p:extLst>
      <p:ext uri="{BB962C8B-B14F-4D97-AF65-F5344CB8AC3E}">
        <p14:creationId xmlns:p14="http://schemas.microsoft.com/office/powerpoint/2010/main" val="4230279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EBA"/>
        </a:solidFill>
        <a:effectLst/>
      </p:bgPr>
    </p:bg>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8799443" y="6536826"/>
              <a:ext cx="31183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Glasgow Azure User Group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7936A181-F85D-45D0-9E3E-D9F7D9CC8D24}"/>
              </a:ext>
            </a:extLst>
          </p:cNvPr>
          <p:cNvSpPr txBox="1"/>
          <p:nvPr/>
        </p:nvSpPr>
        <p:spPr>
          <a:xfrm>
            <a:off x="0" y="2690336"/>
            <a:ext cx="12192000" cy="1477328"/>
          </a:xfrm>
          <a:prstGeom prst="rect">
            <a:avLst/>
          </a:prstGeom>
          <a:noFill/>
        </p:spPr>
        <p:txBody>
          <a:bodyPr wrap="square" lIns="0" tIns="0" rIns="0" bIns="0" rtlCol="0">
            <a:spAutoFit/>
          </a:bodyPr>
          <a:lstStyle/>
          <a:p>
            <a:pPr algn="ctr"/>
            <a:r>
              <a:rPr lang="en-GB" sz="4800" dirty="0">
                <a:solidFill>
                  <a:schemeClr val="bg1">
                    <a:lumMod val="95000"/>
                  </a:schemeClr>
                </a:solidFill>
                <a:latin typeface="Calibri" panose="020F0502020204030204" pitchFamily="34" charset="0"/>
                <a:cs typeface="Calibri" panose="020F0502020204030204" pitchFamily="34" charset="0"/>
              </a:rPr>
              <a:t>Ever needed to replicate the installed software from one machine to another?</a:t>
            </a:r>
          </a:p>
        </p:txBody>
      </p:sp>
    </p:spTree>
    <p:extLst>
      <p:ext uri="{BB962C8B-B14F-4D97-AF65-F5344CB8AC3E}">
        <p14:creationId xmlns:p14="http://schemas.microsoft.com/office/powerpoint/2010/main" val="2921430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Exporting and Importing</a:t>
            </a:r>
          </a:p>
        </p:txBody>
      </p:sp>
      <p:pic>
        <p:nvPicPr>
          <p:cNvPr id="3" name="exportimport">
            <a:hlinkClick r:id="" action="ppaction://media"/>
            <a:extLst>
              <a:ext uri="{FF2B5EF4-FFF2-40B4-BE49-F238E27FC236}">
                <a16:creationId xmlns:a16="http://schemas.microsoft.com/office/drawing/2014/main" id="{F7308448-1BBD-4653-B411-F8E7A9EB33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33235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pPr algn="l"/>
            <a:r>
              <a:rPr lang="en-GB" sz="4400" i="0" dirty="0">
                <a:solidFill>
                  <a:srgbClr val="171717"/>
                </a:solidFill>
                <a:effectLst/>
              </a:rPr>
              <a:t>Group Policy for Windows Package Manager</a:t>
            </a:r>
          </a:p>
        </p:txBody>
      </p:sp>
      <p:pic>
        <p:nvPicPr>
          <p:cNvPr id="2050" name="Picture 2">
            <a:extLst>
              <a:ext uri="{FF2B5EF4-FFF2-40B4-BE49-F238E27FC236}">
                <a16:creationId xmlns:a16="http://schemas.microsoft.com/office/drawing/2014/main" id="{E507AC6A-2E2A-4090-BF92-1FE87D666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959979" y="1240221"/>
            <a:ext cx="8597663" cy="506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79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2F0BE-194D-45D4-A73D-605E26173C8A}"/>
              </a:ext>
            </a:extLst>
          </p:cNvPr>
          <p:cNvSpPr txBox="1"/>
          <p:nvPr/>
        </p:nvSpPr>
        <p:spPr>
          <a:xfrm>
            <a:off x="772668" y="393192"/>
            <a:ext cx="12192000" cy="769441"/>
          </a:xfrm>
          <a:prstGeom prst="rect">
            <a:avLst/>
          </a:prstGeom>
          <a:noFill/>
        </p:spPr>
        <p:txBody>
          <a:bodyPr wrap="square" rtlCol="0">
            <a:spAutoFit/>
          </a:bodyPr>
          <a:lstStyle/>
          <a:p>
            <a:r>
              <a:rPr lang="en-GB" sz="4400" dirty="0">
                <a:solidFill>
                  <a:schemeClr val="bg2">
                    <a:lumMod val="10000"/>
                  </a:schemeClr>
                </a:solidFill>
              </a:rPr>
              <a:t>Roadmap</a:t>
            </a:r>
          </a:p>
        </p:txBody>
      </p:sp>
      <p:sp>
        <p:nvSpPr>
          <p:cNvPr id="5" name="TextBox 4">
            <a:extLst>
              <a:ext uri="{FF2B5EF4-FFF2-40B4-BE49-F238E27FC236}">
                <a16:creationId xmlns:a16="http://schemas.microsoft.com/office/drawing/2014/main" id="{59DEEF2B-C871-42C4-A243-7AD23153B80F}"/>
              </a:ext>
            </a:extLst>
          </p:cNvPr>
          <p:cNvSpPr txBox="1"/>
          <p:nvPr/>
        </p:nvSpPr>
        <p:spPr>
          <a:xfrm>
            <a:off x="2100775" y="6044418"/>
            <a:ext cx="8117059" cy="369332"/>
          </a:xfrm>
          <a:prstGeom prst="rect">
            <a:avLst/>
          </a:prstGeom>
          <a:noFill/>
        </p:spPr>
        <p:txBody>
          <a:bodyPr wrap="square" rtlCol="0">
            <a:spAutoFit/>
          </a:bodyPr>
          <a:lstStyle/>
          <a:p>
            <a:pPr algn="ctr"/>
            <a:r>
              <a:rPr lang="en-GB" b="1" dirty="0">
                <a:solidFill>
                  <a:schemeClr val="bg2">
                    <a:lumMod val="10000"/>
                  </a:schemeClr>
                </a:solidFill>
              </a:rPr>
              <a:t>https://github.com/microsoft/winget-cli/projects</a:t>
            </a:r>
          </a:p>
        </p:txBody>
      </p:sp>
      <p:pic>
        <p:nvPicPr>
          <p:cNvPr id="7" name="Picture 6">
            <a:extLst>
              <a:ext uri="{FF2B5EF4-FFF2-40B4-BE49-F238E27FC236}">
                <a16:creationId xmlns:a16="http://schemas.microsoft.com/office/drawing/2014/main" id="{AC1B80FD-2627-4830-B799-3A9974690A25}"/>
              </a:ext>
            </a:extLst>
          </p:cNvPr>
          <p:cNvPicPr>
            <a:picLocks noChangeAspect="1"/>
          </p:cNvPicPr>
          <p:nvPr/>
        </p:nvPicPr>
        <p:blipFill>
          <a:blip r:embed="rId3"/>
          <a:stretch>
            <a:fillRect/>
          </a:stretch>
        </p:blipFill>
        <p:spPr>
          <a:xfrm>
            <a:off x="2061972" y="1201983"/>
            <a:ext cx="8305800" cy="4607123"/>
          </a:xfrm>
          <a:prstGeom prst="rect">
            <a:avLst/>
          </a:prstGeom>
        </p:spPr>
      </p:pic>
    </p:spTree>
    <p:extLst>
      <p:ext uri="{BB962C8B-B14F-4D97-AF65-F5344CB8AC3E}">
        <p14:creationId xmlns:p14="http://schemas.microsoft.com/office/powerpoint/2010/main" val="2039008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EBA"/>
        </a:solidFill>
        <a:effectLst/>
      </p:bgPr>
    </p:bg>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8799443" y="6536826"/>
              <a:ext cx="31183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Glasgow Azure User Group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7936A181-F85D-45D0-9E3E-D9F7D9CC8D24}"/>
              </a:ext>
            </a:extLst>
          </p:cNvPr>
          <p:cNvSpPr txBox="1"/>
          <p:nvPr/>
        </p:nvSpPr>
        <p:spPr>
          <a:xfrm>
            <a:off x="0" y="2690336"/>
            <a:ext cx="12192000" cy="738664"/>
          </a:xfrm>
          <a:prstGeom prst="rect">
            <a:avLst/>
          </a:prstGeom>
          <a:noFill/>
        </p:spPr>
        <p:txBody>
          <a:bodyPr wrap="square" lIns="0" tIns="0" rIns="0" bIns="0" rtlCol="0">
            <a:spAutoFit/>
          </a:bodyPr>
          <a:lstStyle/>
          <a:p>
            <a:pPr algn="ctr"/>
            <a:r>
              <a:rPr lang="en-GB" sz="4800" dirty="0">
                <a:solidFill>
                  <a:schemeClr val="bg1">
                    <a:lumMod val="95000"/>
                  </a:schemeClr>
                </a:solidFill>
                <a:latin typeface="Calibri" panose="020F0502020204030204" pitchFamily="34" charset="0"/>
                <a:cs typeface="Calibri" panose="020F0502020204030204" pitchFamily="34" charset="0"/>
              </a:rPr>
              <a:t>Which one should you use?</a:t>
            </a:r>
          </a:p>
        </p:txBody>
      </p:sp>
    </p:spTree>
    <p:extLst>
      <p:ext uri="{BB962C8B-B14F-4D97-AF65-F5344CB8AC3E}">
        <p14:creationId xmlns:p14="http://schemas.microsoft.com/office/powerpoint/2010/main" val="1377573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idx="4294967295"/>
          </p:nvPr>
        </p:nvSpPr>
        <p:spPr>
          <a:xfrm>
            <a:off x="533912" y="277173"/>
            <a:ext cx="9144000" cy="855662"/>
          </a:xfrm>
        </p:spPr>
        <p:txBody>
          <a:bodyPr>
            <a:normAutofit fontScale="90000"/>
          </a:bodyPr>
          <a:lstStyle/>
          <a:p>
            <a:r>
              <a:rPr lang="en-GB" sz="4400" dirty="0">
                <a:solidFill>
                  <a:schemeClr val="accent1">
                    <a:lumMod val="75000"/>
                  </a:schemeClr>
                </a:solidFill>
              </a:rPr>
              <a:t>Thank you!</a:t>
            </a:r>
            <a:br>
              <a:rPr lang="en-GB" sz="4400" dirty="0">
                <a:solidFill>
                  <a:schemeClr val="accent1">
                    <a:lumMod val="75000"/>
                  </a:schemeClr>
                </a:solidFill>
              </a:rPr>
            </a:br>
            <a:br>
              <a:rPr lang="en-GB" sz="4400" dirty="0">
                <a:solidFill>
                  <a:schemeClr val="accent1">
                    <a:lumMod val="75000"/>
                  </a:schemeClr>
                </a:solidFill>
              </a:rPr>
            </a:br>
            <a:r>
              <a:rPr lang="en-GB" sz="3600" dirty="0">
                <a:solidFill>
                  <a:schemeClr val="accent1">
                    <a:lumMod val="75000"/>
                  </a:schemeClr>
                </a:solidFill>
              </a:rPr>
              <a:t>Resources: </a:t>
            </a:r>
            <a:r>
              <a:rPr lang="en-GB" sz="3600" b="1" u="sng" dirty="0">
                <a:solidFill>
                  <a:schemeClr val="accent1">
                    <a:lumMod val="75000"/>
                  </a:schemeClr>
                </a:solidFill>
              </a:rPr>
              <a:t>https://bit.ly/winpackmanagers</a:t>
            </a:r>
            <a:endParaRPr lang="en-GB" sz="4400" b="1" u="sng" dirty="0">
              <a:solidFill>
                <a:schemeClr val="accent1">
                  <a:lumMod val="75000"/>
                </a:schemeClr>
              </a:solidFill>
            </a:endParaRP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4294967295"/>
          </p:nvPr>
        </p:nvSpPr>
        <p:spPr>
          <a:xfrm>
            <a:off x="533912" y="1957105"/>
            <a:ext cx="9144000" cy="4260850"/>
          </a:xfrm>
        </p:spPr>
        <p:txBody>
          <a:bodyPr>
            <a:normAutofit/>
          </a:bodyPr>
          <a:lstStyle/>
          <a:p>
            <a:endParaRPr lang="en-GB" sz="3200" dirty="0">
              <a:solidFill>
                <a:schemeClr val="accent1">
                  <a:lumMod val="75000"/>
                </a:schemeClr>
              </a:solidFill>
              <a:latin typeface="+mj-lt"/>
            </a:endParaRPr>
          </a:p>
          <a:p>
            <a:pPr marL="0" indent="0" algn="l">
              <a:buNone/>
            </a:pPr>
            <a:r>
              <a:rPr lang="en-GB" sz="2600" dirty="0">
                <a:solidFill>
                  <a:schemeClr val="accent1">
                    <a:lumMod val="75000"/>
                  </a:schemeClr>
                </a:solidFill>
                <a:latin typeface="+mj-lt"/>
              </a:rPr>
              <a:t>Sarah Lean</a:t>
            </a:r>
          </a:p>
          <a:p>
            <a:pPr marL="0" indent="0" algn="l">
              <a:buNone/>
            </a:pPr>
            <a:r>
              <a:rPr lang="en-GB" sz="2600" i="1" dirty="0">
                <a:solidFill>
                  <a:schemeClr val="accent1">
                    <a:lumMod val="75000"/>
                  </a:schemeClr>
                </a:solidFill>
                <a:latin typeface="+mj-lt"/>
              </a:rPr>
              <a:t>Glasgow Azure User Group</a:t>
            </a:r>
          </a:p>
          <a:p>
            <a:pPr marL="0" indent="0" algn="l">
              <a:buNone/>
            </a:pPr>
            <a:endParaRPr lang="en-GB" sz="2600" i="1" dirty="0">
              <a:solidFill>
                <a:schemeClr val="accent1">
                  <a:lumMod val="75000"/>
                </a:schemeClr>
              </a:solidFill>
              <a:latin typeface="+mj-lt"/>
            </a:endParaRPr>
          </a:p>
          <a:p>
            <a:pPr marL="0" indent="0" algn="l">
              <a:buNone/>
            </a:pPr>
            <a:r>
              <a:rPr lang="en-GB" sz="2600" i="1" dirty="0">
                <a:solidFill>
                  <a:schemeClr val="accent1">
                    <a:lumMod val="75000"/>
                  </a:schemeClr>
                </a:solidFill>
                <a:latin typeface="+mj-lt"/>
              </a:rPr>
              <a:t>@Techielass </a:t>
            </a:r>
          </a:p>
          <a:p>
            <a:pPr marL="0" indent="0" algn="l">
              <a:buNone/>
            </a:pPr>
            <a:r>
              <a:rPr lang="en-GB" sz="2600" i="1" dirty="0">
                <a:solidFill>
                  <a:schemeClr val="accent1">
                    <a:lumMod val="75000"/>
                  </a:schemeClr>
                </a:solidFill>
                <a:latin typeface="+mj-lt"/>
              </a:rPr>
              <a:t>www.techielass.com</a:t>
            </a:r>
            <a:br>
              <a:rPr lang="en-GB" sz="2600" i="1" dirty="0">
                <a:solidFill>
                  <a:schemeClr val="accent1">
                    <a:lumMod val="75000"/>
                  </a:schemeClr>
                </a:solidFill>
                <a:latin typeface="+mj-lt"/>
              </a:rPr>
            </a:br>
            <a:endParaRPr lang="en-GB" sz="2600" i="1" dirty="0">
              <a:solidFill>
                <a:schemeClr val="accent1">
                  <a:lumMod val="75000"/>
                </a:schemeClr>
              </a:solidFill>
              <a:latin typeface="+mj-lt"/>
            </a:endParaRPr>
          </a:p>
          <a:p>
            <a:pPr algn="l"/>
            <a:endParaRPr lang="en-GB" sz="3200" i="1" dirty="0">
              <a:solidFill>
                <a:schemeClr val="accent1">
                  <a:lumMod val="75000"/>
                </a:schemeClr>
              </a:solidFill>
              <a:latin typeface="+mj-lt"/>
            </a:endParaRPr>
          </a:p>
          <a:p>
            <a:pPr algn="l"/>
            <a:endParaRPr lang="en-GB" sz="3200" dirty="0">
              <a:solidFill>
                <a:schemeClr val="accent1">
                  <a:lumMod val="75000"/>
                </a:schemeClr>
              </a:solidFill>
              <a:latin typeface="+mj-lt"/>
            </a:endParaRPr>
          </a:p>
        </p:txBody>
      </p:sp>
      <p:pic>
        <p:nvPicPr>
          <p:cNvPr id="5" name="Picture 4" descr="A close up of a logo&#10;&#10;Description automatically generated">
            <a:extLst>
              <a:ext uri="{FF2B5EF4-FFF2-40B4-BE49-F238E27FC236}">
                <a16:creationId xmlns:a16="http://schemas.microsoft.com/office/drawing/2014/main" id="{EF1DF587-C177-4663-A9C4-35BC77918C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6567" y="2681555"/>
            <a:ext cx="4445433" cy="3777499"/>
          </a:xfrm>
          <a:prstGeom prst="rect">
            <a:avLst/>
          </a:prstGeom>
        </p:spPr>
      </p:pic>
    </p:spTree>
    <p:extLst>
      <p:ext uri="{BB962C8B-B14F-4D97-AF65-F5344CB8AC3E}">
        <p14:creationId xmlns:p14="http://schemas.microsoft.com/office/powerpoint/2010/main" val="100912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8799443" y="6536826"/>
              <a:ext cx="31183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Glasgow Azure User Group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5" name="Picture 4" descr="Chart&#10;&#10;Description automatically generated">
            <a:extLst>
              <a:ext uri="{FF2B5EF4-FFF2-40B4-BE49-F238E27FC236}">
                <a16:creationId xmlns:a16="http://schemas.microsoft.com/office/drawing/2014/main" id="{898B605E-8E29-4FE8-80D7-8AF3C31E5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030" y="0"/>
            <a:ext cx="8848358" cy="1762241"/>
          </a:xfrm>
          <a:prstGeom prst="rect">
            <a:avLst/>
          </a:prstGeom>
        </p:spPr>
      </p:pic>
      <p:pic>
        <p:nvPicPr>
          <p:cNvPr id="1026" name="Picture 2" descr="Glasgow Azure User Group">
            <a:extLst>
              <a:ext uri="{FF2B5EF4-FFF2-40B4-BE49-F238E27FC236}">
                <a16:creationId xmlns:a16="http://schemas.microsoft.com/office/drawing/2014/main" id="{882BEAB4-54C9-451A-A604-10747DD9B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0776" y="2555790"/>
            <a:ext cx="3084576" cy="2313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0A91CB-8B34-468A-B0ED-5B4FA129020D}"/>
              </a:ext>
            </a:extLst>
          </p:cNvPr>
          <p:cNvSpPr txBox="1"/>
          <p:nvPr/>
        </p:nvSpPr>
        <p:spPr>
          <a:xfrm>
            <a:off x="2061972" y="4916989"/>
            <a:ext cx="2798064" cy="461665"/>
          </a:xfrm>
          <a:prstGeom prst="rect">
            <a:avLst/>
          </a:prstGeom>
          <a:noFill/>
        </p:spPr>
        <p:txBody>
          <a:bodyPr wrap="square">
            <a:spAutoFit/>
          </a:bodyPr>
          <a:lstStyle/>
          <a:p>
            <a:pPr algn="ctr"/>
            <a:r>
              <a:rPr lang="en-GB" sz="2400" dirty="0"/>
              <a:t>Sarah Lean</a:t>
            </a:r>
          </a:p>
        </p:txBody>
      </p:sp>
      <p:pic>
        <p:nvPicPr>
          <p:cNvPr id="1028" name="Picture 4" descr="No photo description available.">
            <a:extLst>
              <a:ext uri="{FF2B5EF4-FFF2-40B4-BE49-F238E27FC236}">
                <a16:creationId xmlns:a16="http://schemas.microsoft.com/office/drawing/2014/main" id="{A21C44DF-3E8F-4F60-88AC-625E4AFBD2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2061972" y="2555790"/>
            <a:ext cx="2798064" cy="23611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530CB65-3DA3-4666-9666-A6A69E19A167}"/>
              </a:ext>
            </a:extLst>
          </p:cNvPr>
          <p:cNvSpPr txBox="1"/>
          <p:nvPr/>
        </p:nvSpPr>
        <p:spPr>
          <a:xfrm>
            <a:off x="6973691" y="4869222"/>
            <a:ext cx="3084576" cy="461665"/>
          </a:xfrm>
          <a:prstGeom prst="rect">
            <a:avLst/>
          </a:prstGeom>
          <a:noFill/>
        </p:spPr>
        <p:txBody>
          <a:bodyPr wrap="square">
            <a:spAutoFit/>
          </a:bodyPr>
          <a:lstStyle/>
          <a:p>
            <a:pPr algn="ctr"/>
            <a:r>
              <a:rPr lang="en-GB" sz="2400" dirty="0"/>
              <a:t>Gregor Suttie</a:t>
            </a:r>
          </a:p>
        </p:txBody>
      </p:sp>
    </p:spTree>
    <p:extLst>
      <p:ext uri="{BB962C8B-B14F-4D97-AF65-F5344CB8AC3E}">
        <p14:creationId xmlns:p14="http://schemas.microsoft.com/office/powerpoint/2010/main" val="1917713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8799443" y="6536826"/>
              <a:ext cx="31183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Glasgow Azure User Group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5" name="Picture 4" descr="Chart&#10;&#10;Description automatically generated">
            <a:extLst>
              <a:ext uri="{FF2B5EF4-FFF2-40B4-BE49-F238E27FC236}">
                <a16:creationId xmlns:a16="http://schemas.microsoft.com/office/drawing/2014/main" id="{898B605E-8E29-4FE8-80D7-8AF3C31E5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030" y="0"/>
            <a:ext cx="8848358" cy="1762241"/>
          </a:xfrm>
          <a:prstGeom prst="rect">
            <a:avLst/>
          </a:prstGeom>
        </p:spPr>
      </p:pic>
      <p:sp>
        <p:nvSpPr>
          <p:cNvPr id="6" name="TextBox 5">
            <a:extLst>
              <a:ext uri="{FF2B5EF4-FFF2-40B4-BE49-F238E27FC236}">
                <a16:creationId xmlns:a16="http://schemas.microsoft.com/office/drawing/2014/main" id="{98A7FEFD-FFB9-40C4-B95B-7DCD1498BD83}"/>
              </a:ext>
            </a:extLst>
          </p:cNvPr>
          <p:cNvSpPr txBox="1"/>
          <p:nvPr/>
        </p:nvSpPr>
        <p:spPr>
          <a:xfrm>
            <a:off x="1452739" y="2260295"/>
            <a:ext cx="9798078" cy="3416320"/>
          </a:xfrm>
          <a:prstGeom prst="rect">
            <a:avLst/>
          </a:prstGeom>
          <a:noFill/>
        </p:spPr>
        <p:txBody>
          <a:bodyPr wrap="square" rtlCol="0">
            <a:spAutoFit/>
          </a:bodyPr>
          <a:lstStyle/>
          <a:p>
            <a:pPr marL="285750" indent="-285750">
              <a:buFontTx/>
              <a:buChar char="-"/>
            </a:pPr>
            <a:r>
              <a:rPr lang="en-GB" sz="3600" dirty="0"/>
              <a:t>Independent body</a:t>
            </a:r>
          </a:p>
          <a:p>
            <a:pPr marL="285750" indent="-285750">
              <a:buFontTx/>
              <a:buChar char="-"/>
            </a:pPr>
            <a:r>
              <a:rPr lang="en-GB" sz="3600" dirty="0"/>
              <a:t>Community driven</a:t>
            </a:r>
          </a:p>
          <a:p>
            <a:pPr marL="285750" indent="-285750">
              <a:buFontTx/>
              <a:buChar char="-"/>
            </a:pPr>
            <a:r>
              <a:rPr lang="en-GB" sz="3600" dirty="0"/>
              <a:t>Open and inclusive</a:t>
            </a:r>
          </a:p>
          <a:p>
            <a:pPr marL="285750" indent="-285750">
              <a:buFontTx/>
              <a:buChar char="-"/>
            </a:pPr>
            <a:r>
              <a:rPr lang="en-GB" sz="3600" dirty="0"/>
              <a:t>Meetup every two months</a:t>
            </a:r>
          </a:p>
          <a:p>
            <a:pPr marL="285750" indent="-285750">
              <a:buFontTx/>
              <a:buChar char="-"/>
            </a:pPr>
            <a:r>
              <a:rPr lang="en-GB" sz="3600" dirty="0"/>
              <a:t>Free to attend</a:t>
            </a:r>
          </a:p>
          <a:p>
            <a:pPr marL="285750" indent="-285750">
              <a:buFontTx/>
              <a:buChar char="-"/>
            </a:pPr>
            <a:r>
              <a:rPr lang="en-GB" sz="3600" dirty="0"/>
              <a:t>Legendary quiz</a:t>
            </a:r>
          </a:p>
        </p:txBody>
      </p:sp>
    </p:spTree>
    <p:extLst>
      <p:ext uri="{BB962C8B-B14F-4D97-AF65-F5344CB8AC3E}">
        <p14:creationId xmlns:p14="http://schemas.microsoft.com/office/powerpoint/2010/main" val="1640647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8799443" y="6536826"/>
              <a:ext cx="31183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Glasgow Azure User Group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5" name="Picture 4" descr="Chart&#10;&#10;Description automatically generated">
            <a:extLst>
              <a:ext uri="{FF2B5EF4-FFF2-40B4-BE49-F238E27FC236}">
                <a16:creationId xmlns:a16="http://schemas.microsoft.com/office/drawing/2014/main" id="{898B605E-8E29-4FE8-80D7-8AF3C31E5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030" y="0"/>
            <a:ext cx="8848358" cy="1762241"/>
          </a:xfrm>
          <a:prstGeom prst="rect">
            <a:avLst/>
          </a:prstGeom>
        </p:spPr>
      </p:pic>
      <p:sp>
        <p:nvSpPr>
          <p:cNvPr id="2" name="TextBox 1">
            <a:extLst>
              <a:ext uri="{FF2B5EF4-FFF2-40B4-BE49-F238E27FC236}">
                <a16:creationId xmlns:a16="http://schemas.microsoft.com/office/drawing/2014/main" id="{2DCD80E1-FA1B-4858-8F22-040E97D4413A}"/>
              </a:ext>
            </a:extLst>
          </p:cNvPr>
          <p:cNvSpPr txBox="1"/>
          <p:nvPr/>
        </p:nvSpPr>
        <p:spPr>
          <a:xfrm>
            <a:off x="-62791" y="3013501"/>
            <a:ext cx="12192000" cy="830997"/>
          </a:xfrm>
          <a:prstGeom prst="rect">
            <a:avLst/>
          </a:prstGeom>
          <a:noFill/>
        </p:spPr>
        <p:txBody>
          <a:bodyPr wrap="square" rtlCol="0">
            <a:spAutoFit/>
          </a:bodyPr>
          <a:lstStyle/>
          <a:p>
            <a:pPr algn="ctr"/>
            <a:r>
              <a:rPr lang="en-GB" sz="4800" dirty="0"/>
              <a:t>In 2018 we gave away 610 stickers!</a:t>
            </a:r>
          </a:p>
        </p:txBody>
      </p:sp>
    </p:spTree>
    <p:extLst>
      <p:ext uri="{BB962C8B-B14F-4D97-AF65-F5344CB8AC3E}">
        <p14:creationId xmlns:p14="http://schemas.microsoft.com/office/powerpoint/2010/main" val="344243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8799443" y="6536826"/>
              <a:ext cx="31183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Glasgow Azure User Group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5" name="Picture 4" descr="Chart&#10;&#10;Description automatically generated">
            <a:extLst>
              <a:ext uri="{FF2B5EF4-FFF2-40B4-BE49-F238E27FC236}">
                <a16:creationId xmlns:a16="http://schemas.microsoft.com/office/drawing/2014/main" id="{898B605E-8E29-4FE8-80D7-8AF3C31E5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030" y="0"/>
            <a:ext cx="8848358" cy="1762241"/>
          </a:xfrm>
          <a:prstGeom prst="rect">
            <a:avLst/>
          </a:prstGeom>
        </p:spPr>
      </p:pic>
      <p:sp>
        <p:nvSpPr>
          <p:cNvPr id="2" name="TextBox 1">
            <a:extLst>
              <a:ext uri="{FF2B5EF4-FFF2-40B4-BE49-F238E27FC236}">
                <a16:creationId xmlns:a16="http://schemas.microsoft.com/office/drawing/2014/main" id="{2DCD80E1-FA1B-4858-8F22-040E97D4413A}"/>
              </a:ext>
            </a:extLst>
          </p:cNvPr>
          <p:cNvSpPr txBox="1"/>
          <p:nvPr/>
        </p:nvSpPr>
        <p:spPr>
          <a:xfrm>
            <a:off x="0" y="2268925"/>
            <a:ext cx="12192000" cy="646331"/>
          </a:xfrm>
          <a:prstGeom prst="rect">
            <a:avLst/>
          </a:prstGeom>
          <a:noFill/>
        </p:spPr>
        <p:txBody>
          <a:bodyPr wrap="square" rtlCol="0">
            <a:spAutoFit/>
          </a:bodyPr>
          <a:lstStyle/>
          <a:p>
            <a:pPr algn="ctr"/>
            <a:r>
              <a:rPr lang="en-GB" sz="3600" dirty="0"/>
              <a:t>In 2020 we did sticker packs since we couldn’t meet in person. </a:t>
            </a:r>
          </a:p>
        </p:txBody>
      </p:sp>
      <p:pic>
        <p:nvPicPr>
          <p:cNvPr id="1026" name="Picture 2" descr="Image">
            <a:extLst>
              <a:ext uri="{FF2B5EF4-FFF2-40B4-BE49-F238E27FC236}">
                <a16:creationId xmlns:a16="http://schemas.microsoft.com/office/drawing/2014/main" id="{D35FC784-B324-4FEB-BF80-1984598F0A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044204" y="2948458"/>
            <a:ext cx="5611243" cy="31915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a:extLst>
              <a:ext uri="{FF2B5EF4-FFF2-40B4-BE49-F238E27FC236}">
                <a16:creationId xmlns:a16="http://schemas.microsoft.com/office/drawing/2014/main" id="{70891DC8-66DB-4389-B880-16303644EF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395007" y="2939797"/>
            <a:ext cx="2428046" cy="32002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30F9FF67-6AFD-4B4A-ADD2-F738BE66D8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6598" y="2957329"/>
            <a:ext cx="2924038" cy="319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915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8799443" y="6536826"/>
              <a:ext cx="31183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Glasgow Azure User Group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5" name="Picture 4" descr="Chart&#10;&#10;Description automatically generated">
            <a:extLst>
              <a:ext uri="{FF2B5EF4-FFF2-40B4-BE49-F238E27FC236}">
                <a16:creationId xmlns:a16="http://schemas.microsoft.com/office/drawing/2014/main" id="{898B605E-8E29-4FE8-80D7-8AF3C31E5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030" y="0"/>
            <a:ext cx="8848358" cy="1762241"/>
          </a:xfrm>
          <a:prstGeom prst="rect">
            <a:avLst/>
          </a:prstGeom>
        </p:spPr>
      </p:pic>
      <p:sp>
        <p:nvSpPr>
          <p:cNvPr id="6" name="TextBox 5">
            <a:extLst>
              <a:ext uri="{FF2B5EF4-FFF2-40B4-BE49-F238E27FC236}">
                <a16:creationId xmlns:a16="http://schemas.microsoft.com/office/drawing/2014/main" id="{98A7FEFD-FFB9-40C4-B95B-7DCD1498BD83}"/>
              </a:ext>
            </a:extLst>
          </p:cNvPr>
          <p:cNvSpPr txBox="1"/>
          <p:nvPr/>
        </p:nvSpPr>
        <p:spPr>
          <a:xfrm>
            <a:off x="1439023" y="1921967"/>
            <a:ext cx="9798078" cy="3970318"/>
          </a:xfrm>
          <a:prstGeom prst="rect">
            <a:avLst/>
          </a:prstGeom>
          <a:noFill/>
        </p:spPr>
        <p:txBody>
          <a:bodyPr wrap="square" rtlCol="0">
            <a:spAutoFit/>
          </a:bodyPr>
          <a:lstStyle/>
          <a:p>
            <a:pPr marL="285750" indent="-285750">
              <a:buFontTx/>
              <a:buChar char="-"/>
            </a:pPr>
            <a:r>
              <a:rPr lang="en-GB" sz="3600" dirty="0"/>
              <a:t>Opened up job opportunities</a:t>
            </a:r>
          </a:p>
          <a:p>
            <a:pPr marL="285750" indent="-285750">
              <a:buFontTx/>
              <a:buChar char="-"/>
            </a:pPr>
            <a:endParaRPr lang="en-GB" sz="3600" dirty="0"/>
          </a:p>
          <a:p>
            <a:pPr marL="285750" indent="-285750">
              <a:buFontTx/>
              <a:buChar char="-"/>
            </a:pPr>
            <a:r>
              <a:rPr lang="en-GB" sz="3600" dirty="0"/>
              <a:t>Helped new speakers gain experience</a:t>
            </a:r>
          </a:p>
          <a:p>
            <a:pPr marL="285750" indent="-285750">
              <a:buFontTx/>
              <a:buChar char="-"/>
            </a:pPr>
            <a:endParaRPr lang="en-GB" sz="3600" dirty="0"/>
          </a:p>
          <a:p>
            <a:pPr marL="285750" indent="-285750">
              <a:buFontTx/>
              <a:buChar char="-"/>
            </a:pPr>
            <a:r>
              <a:rPr lang="en-GB" sz="3600" dirty="0"/>
              <a:t>Continued virtually during the pandemic</a:t>
            </a:r>
          </a:p>
          <a:p>
            <a:pPr marL="285750" indent="-285750">
              <a:buFontTx/>
              <a:buChar char="-"/>
            </a:pPr>
            <a:endParaRPr lang="en-GB" sz="3600" dirty="0"/>
          </a:p>
          <a:p>
            <a:pPr marL="285750" indent="-285750">
              <a:buFontTx/>
              <a:buChar char="-"/>
            </a:pPr>
            <a:r>
              <a:rPr lang="en-GB" sz="3600" dirty="0"/>
              <a:t>Newsletter &amp; social media presence</a:t>
            </a:r>
          </a:p>
        </p:txBody>
      </p:sp>
    </p:spTree>
    <p:extLst>
      <p:ext uri="{BB962C8B-B14F-4D97-AF65-F5344CB8AC3E}">
        <p14:creationId xmlns:p14="http://schemas.microsoft.com/office/powerpoint/2010/main" val="2599833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additive="base">
                                        <p:cTn id="12"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 calcmode="lin" valueType="num">
                                      <p:cBhvr additive="base">
                                        <p:cTn id="22"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8799443" y="6536826"/>
              <a:ext cx="31183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Glasgow Azure User Group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5" name="Picture 4" descr="Chart&#10;&#10;Description automatically generated">
            <a:extLst>
              <a:ext uri="{FF2B5EF4-FFF2-40B4-BE49-F238E27FC236}">
                <a16:creationId xmlns:a16="http://schemas.microsoft.com/office/drawing/2014/main" id="{898B605E-8E29-4FE8-80D7-8AF3C31E5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030" y="0"/>
            <a:ext cx="8848358" cy="1762241"/>
          </a:xfrm>
          <a:prstGeom prst="rect">
            <a:avLst/>
          </a:prstGeom>
        </p:spPr>
      </p:pic>
      <p:sp>
        <p:nvSpPr>
          <p:cNvPr id="6" name="TextBox 5">
            <a:extLst>
              <a:ext uri="{FF2B5EF4-FFF2-40B4-BE49-F238E27FC236}">
                <a16:creationId xmlns:a16="http://schemas.microsoft.com/office/drawing/2014/main" id="{98A7FEFD-FFB9-40C4-B95B-7DCD1498BD83}"/>
              </a:ext>
            </a:extLst>
          </p:cNvPr>
          <p:cNvSpPr txBox="1"/>
          <p:nvPr/>
        </p:nvSpPr>
        <p:spPr>
          <a:xfrm>
            <a:off x="0" y="2803542"/>
            <a:ext cx="12192000" cy="1569660"/>
          </a:xfrm>
          <a:prstGeom prst="rect">
            <a:avLst/>
          </a:prstGeom>
          <a:noFill/>
        </p:spPr>
        <p:txBody>
          <a:bodyPr wrap="square" rtlCol="0">
            <a:spAutoFit/>
          </a:bodyPr>
          <a:lstStyle/>
          <a:p>
            <a:pPr algn="ctr"/>
            <a:r>
              <a:rPr lang="en-GB" sz="4800" dirty="0"/>
              <a:t>Big thank you to our sponsors for their continued support</a:t>
            </a:r>
          </a:p>
        </p:txBody>
      </p:sp>
    </p:spTree>
    <p:extLst>
      <p:ext uri="{BB962C8B-B14F-4D97-AF65-F5344CB8AC3E}">
        <p14:creationId xmlns:p14="http://schemas.microsoft.com/office/powerpoint/2010/main" val="3799411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10.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1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2.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3.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4.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5.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6.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7.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8.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9.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docProps/app.xml><?xml version="1.0" encoding="utf-8"?>
<Properties xmlns="http://schemas.openxmlformats.org/officeDocument/2006/extended-properties" xmlns:vt="http://schemas.openxmlformats.org/officeDocument/2006/docPropsVTypes">
  <Template>TM16401371[[fn=Atlas]]</Template>
  <TotalTime>0</TotalTime>
  <Words>565</Words>
  <Application>Microsoft Office PowerPoint</Application>
  <PresentationFormat>Widescreen</PresentationFormat>
  <Paragraphs>158</Paragraphs>
  <Slides>35</Slides>
  <Notes>30</Notes>
  <HiddenSlides>1</HiddenSlides>
  <MMClips>4</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35</vt:i4>
      </vt:variant>
    </vt:vector>
  </HeadingPairs>
  <TitlesOfParts>
    <vt:vector size="48" baseType="lpstr">
      <vt:lpstr>Segoe UI Semibold</vt:lpstr>
      <vt:lpstr>Wingdings</vt:lpstr>
      <vt:lpstr>Segoe UI Semilight</vt:lpstr>
      <vt:lpstr>Calibri Light</vt:lpstr>
      <vt:lpstr>Arial</vt:lpstr>
      <vt:lpstr>Calibri</vt:lpstr>
      <vt:lpstr>Segoe UI</vt:lpstr>
      <vt:lpstr>Consolas</vt:lpstr>
      <vt:lpstr>Stamped</vt:lpstr>
      <vt:lpstr>Office Theme</vt:lpstr>
      <vt:lpstr>4_Office Theme</vt:lpstr>
      <vt:lpstr>Black Template</vt:lpstr>
      <vt:lpstr>5_Office Theme</vt:lpstr>
      <vt:lpstr>Package Managers for Windows</vt:lpstr>
      <vt:lpstr>Who am I?</vt:lpstr>
      <vt:lpstr>Glasgow Azure User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Resources: https://bit.ly/winpackmanagers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2022-02-16T12:22:54Z</dcterms:created>
  <dcterms:modified xsi:type="dcterms:W3CDTF">2022-02-16T12:24:30Z</dcterms:modified>
</cp:coreProperties>
</file>